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65" r:id="rId4"/>
    <p:sldId id="266" r:id="rId5"/>
    <p:sldId id="267" r:id="rId6"/>
    <p:sldId id="268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9" r:id="rId1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4E1FFE-E12F-48B2-B468-2CFF63F06547}" type="doc">
      <dgm:prSet loTypeId="urn:microsoft.com/office/officeart/2005/8/layout/cycle1" loCatId="cycle" qsTypeId="urn:microsoft.com/office/officeart/2005/8/quickstyle/3d1" qsCatId="3D" csTypeId="urn:microsoft.com/office/officeart/2005/8/colors/accent1_2" csCatId="accent1" phldr="1"/>
      <dgm:spPr/>
    </dgm:pt>
    <dgm:pt modelId="{16AC9846-6984-4A78-99CC-A06138E918FF}">
      <dgm:prSet phldrT="[Texto]"/>
      <dgm:spPr/>
      <dgm:t>
        <a:bodyPr/>
        <a:lstStyle/>
        <a:p>
          <a:r>
            <a:rPr lang="es-CO" dirty="0" smtClean="0">
              <a:solidFill>
                <a:srgbClr val="FFFF00"/>
              </a:solidFill>
            </a:rPr>
            <a:t>Procesos</a:t>
          </a:r>
          <a:endParaRPr lang="es-CO" dirty="0">
            <a:solidFill>
              <a:srgbClr val="FFFF00"/>
            </a:solidFill>
          </a:endParaRPr>
        </a:p>
      </dgm:t>
    </dgm:pt>
    <dgm:pt modelId="{8A9D6AF7-22A0-4175-9327-905C42883913}" type="parTrans" cxnId="{60681963-2635-44C7-983A-4BB1FCF65863}">
      <dgm:prSet/>
      <dgm:spPr/>
      <dgm:t>
        <a:bodyPr/>
        <a:lstStyle/>
        <a:p>
          <a:endParaRPr lang="es-CO"/>
        </a:p>
      </dgm:t>
    </dgm:pt>
    <dgm:pt modelId="{E01940D2-E033-4D37-B345-B27B5423AF77}" type="sibTrans" cxnId="{60681963-2635-44C7-983A-4BB1FCF65863}">
      <dgm:prSet/>
      <dgm:spPr/>
      <dgm:t>
        <a:bodyPr/>
        <a:lstStyle/>
        <a:p>
          <a:endParaRPr lang="es-CO"/>
        </a:p>
      </dgm:t>
    </dgm:pt>
    <dgm:pt modelId="{4E208C7A-77F6-4516-83A0-CC8F6D85B2A6}">
      <dgm:prSet phldrT="[Texto]"/>
      <dgm:spPr/>
      <dgm:t>
        <a:bodyPr/>
        <a:lstStyle/>
        <a:p>
          <a:r>
            <a:rPr lang="es-CO" dirty="0" smtClean="0">
              <a:solidFill>
                <a:schemeClr val="bg1"/>
              </a:solidFill>
            </a:rPr>
            <a:t>Tecnología</a:t>
          </a:r>
          <a:endParaRPr lang="es-CO" dirty="0">
            <a:solidFill>
              <a:schemeClr val="bg1"/>
            </a:solidFill>
          </a:endParaRPr>
        </a:p>
      </dgm:t>
    </dgm:pt>
    <dgm:pt modelId="{185E862B-6BC5-49F7-808C-664914AA6CDB}" type="parTrans" cxnId="{D2173DCC-2E2D-4F40-883C-ECE7416FDBF8}">
      <dgm:prSet/>
      <dgm:spPr/>
      <dgm:t>
        <a:bodyPr/>
        <a:lstStyle/>
        <a:p>
          <a:endParaRPr lang="es-CO"/>
        </a:p>
      </dgm:t>
    </dgm:pt>
    <dgm:pt modelId="{9FBFF84C-FA82-452B-BAFC-39ECAE5783F8}" type="sibTrans" cxnId="{D2173DCC-2E2D-4F40-883C-ECE7416FDBF8}">
      <dgm:prSet/>
      <dgm:spPr/>
      <dgm:t>
        <a:bodyPr/>
        <a:lstStyle/>
        <a:p>
          <a:endParaRPr lang="es-CO"/>
        </a:p>
      </dgm:t>
    </dgm:pt>
    <dgm:pt modelId="{90D432EF-57F3-4816-8E9F-B710D55EC4C9}">
      <dgm:prSet phldrT="[Texto]"/>
      <dgm:spPr/>
      <dgm:t>
        <a:bodyPr/>
        <a:lstStyle/>
        <a:p>
          <a:r>
            <a:rPr lang="es-CO" dirty="0" smtClean="0">
              <a:solidFill>
                <a:srgbClr val="FF0000"/>
              </a:solidFill>
            </a:rPr>
            <a:t>Humano</a:t>
          </a:r>
          <a:endParaRPr lang="es-CO" dirty="0">
            <a:solidFill>
              <a:srgbClr val="FF0000"/>
            </a:solidFill>
          </a:endParaRPr>
        </a:p>
      </dgm:t>
    </dgm:pt>
    <dgm:pt modelId="{23496878-59DC-4B9A-9E86-0C0D912E75B3}" type="parTrans" cxnId="{7591CE81-9982-41FC-8CC4-5B116510A666}">
      <dgm:prSet/>
      <dgm:spPr/>
      <dgm:t>
        <a:bodyPr/>
        <a:lstStyle/>
        <a:p>
          <a:endParaRPr lang="es-CO"/>
        </a:p>
      </dgm:t>
    </dgm:pt>
    <dgm:pt modelId="{5F1441AD-7A22-47A0-A685-D3B1E68F68EC}" type="sibTrans" cxnId="{7591CE81-9982-41FC-8CC4-5B116510A666}">
      <dgm:prSet/>
      <dgm:spPr/>
      <dgm:t>
        <a:bodyPr/>
        <a:lstStyle/>
        <a:p>
          <a:endParaRPr lang="es-CO"/>
        </a:p>
      </dgm:t>
    </dgm:pt>
    <dgm:pt modelId="{BEE80BCB-0691-4EB6-9804-48A58B005DE3}" type="pres">
      <dgm:prSet presAssocID="{4E4E1FFE-E12F-48B2-B468-2CFF63F06547}" presName="cycle" presStyleCnt="0">
        <dgm:presLayoutVars>
          <dgm:dir/>
          <dgm:resizeHandles val="exact"/>
        </dgm:presLayoutVars>
      </dgm:prSet>
      <dgm:spPr/>
    </dgm:pt>
    <dgm:pt modelId="{9F24D2FE-B95C-4B50-AF2E-785F8ABE8513}" type="pres">
      <dgm:prSet presAssocID="{16AC9846-6984-4A78-99CC-A06138E918FF}" presName="dummy" presStyleCnt="0"/>
      <dgm:spPr/>
    </dgm:pt>
    <dgm:pt modelId="{33B95372-A178-4FA4-A54E-9DFB69AEE347}" type="pres">
      <dgm:prSet presAssocID="{16AC9846-6984-4A78-99CC-A06138E918FF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931E5A4-1FF2-45BF-B9D5-39997DAC433F}" type="pres">
      <dgm:prSet presAssocID="{E01940D2-E033-4D37-B345-B27B5423AF77}" presName="sibTrans" presStyleLbl="node1" presStyleIdx="0" presStyleCnt="3"/>
      <dgm:spPr/>
      <dgm:t>
        <a:bodyPr/>
        <a:lstStyle/>
        <a:p>
          <a:endParaRPr lang="es-CO"/>
        </a:p>
      </dgm:t>
    </dgm:pt>
    <dgm:pt modelId="{55A508C7-F840-4E91-A0AA-19BC87834598}" type="pres">
      <dgm:prSet presAssocID="{4E208C7A-77F6-4516-83A0-CC8F6D85B2A6}" presName="dummy" presStyleCnt="0"/>
      <dgm:spPr/>
    </dgm:pt>
    <dgm:pt modelId="{0180DA10-136D-4FBE-8931-AE64B0661CDC}" type="pres">
      <dgm:prSet presAssocID="{4E208C7A-77F6-4516-83A0-CC8F6D85B2A6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47F4299-FB56-4E43-9BDF-1CA51981CA47}" type="pres">
      <dgm:prSet presAssocID="{9FBFF84C-FA82-452B-BAFC-39ECAE5783F8}" presName="sibTrans" presStyleLbl="node1" presStyleIdx="1" presStyleCnt="3"/>
      <dgm:spPr/>
      <dgm:t>
        <a:bodyPr/>
        <a:lstStyle/>
        <a:p>
          <a:endParaRPr lang="es-CO"/>
        </a:p>
      </dgm:t>
    </dgm:pt>
    <dgm:pt modelId="{70795246-3B2C-4D41-8B58-14FC2BE9018B}" type="pres">
      <dgm:prSet presAssocID="{90D432EF-57F3-4816-8E9F-B710D55EC4C9}" presName="dummy" presStyleCnt="0"/>
      <dgm:spPr/>
    </dgm:pt>
    <dgm:pt modelId="{77F59B08-21F7-40CF-9704-A2B32CC948CB}" type="pres">
      <dgm:prSet presAssocID="{90D432EF-57F3-4816-8E9F-B710D55EC4C9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D4E189E-D51D-46BA-A279-ECB49AFEE87E}" type="pres">
      <dgm:prSet presAssocID="{5F1441AD-7A22-47A0-A685-D3B1E68F68EC}" presName="sibTrans" presStyleLbl="node1" presStyleIdx="2" presStyleCnt="3"/>
      <dgm:spPr/>
      <dgm:t>
        <a:bodyPr/>
        <a:lstStyle/>
        <a:p>
          <a:endParaRPr lang="es-CO"/>
        </a:p>
      </dgm:t>
    </dgm:pt>
  </dgm:ptLst>
  <dgm:cxnLst>
    <dgm:cxn modelId="{A6E5923E-F991-467F-A9FD-75CAE5E14717}" type="presOf" srcId="{9FBFF84C-FA82-452B-BAFC-39ECAE5783F8}" destId="{B47F4299-FB56-4E43-9BDF-1CA51981CA47}" srcOrd="0" destOrd="0" presId="urn:microsoft.com/office/officeart/2005/8/layout/cycle1"/>
    <dgm:cxn modelId="{853DACDF-5525-4B89-AAA7-C3ED6672DCBC}" type="presOf" srcId="{E01940D2-E033-4D37-B345-B27B5423AF77}" destId="{6931E5A4-1FF2-45BF-B9D5-39997DAC433F}" srcOrd="0" destOrd="0" presId="urn:microsoft.com/office/officeart/2005/8/layout/cycle1"/>
    <dgm:cxn modelId="{7591CE81-9982-41FC-8CC4-5B116510A666}" srcId="{4E4E1FFE-E12F-48B2-B468-2CFF63F06547}" destId="{90D432EF-57F3-4816-8E9F-B710D55EC4C9}" srcOrd="2" destOrd="0" parTransId="{23496878-59DC-4B9A-9E86-0C0D912E75B3}" sibTransId="{5F1441AD-7A22-47A0-A685-D3B1E68F68EC}"/>
    <dgm:cxn modelId="{ABDAD59B-7A11-4443-AA14-618A0D549868}" type="presOf" srcId="{4E4E1FFE-E12F-48B2-B468-2CFF63F06547}" destId="{BEE80BCB-0691-4EB6-9804-48A58B005DE3}" srcOrd="0" destOrd="0" presId="urn:microsoft.com/office/officeart/2005/8/layout/cycle1"/>
    <dgm:cxn modelId="{F2302192-9C57-41CA-B2A0-29464EA5CF6B}" type="presOf" srcId="{16AC9846-6984-4A78-99CC-A06138E918FF}" destId="{33B95372-A178-4FA4-A54E-9DFB69AEE347}" srcOrd="0" destOrd="0" presId="urn:microsoft.com/office/officeart/2005/8/layout/cycle1"/>
    <dgm:cxn modelId="{A4D81556-C920-437E-BF0B-1B1083AE6B20}" type="presOf" srcId="{5F1441AD-7A22-47A0-A685-D3B1E68F68EC}" destId="{DD4E189E-D51D-46BA-A279-ECB49AFEE87E}" srcOrd="0" destOrd="0" presId="urn:microsoft.com/office/officeart/2005/8/layout/cycle1"/>
    <dgm:cxn modelId="{7AA0110D-73D3-46FD-85A2-3816E9A7C414}" type="presOf" srcId="{4E208C7A-77F6-4516-83A0-CC8F6D85B2A6}" destId="{0180DA10-136D-4FBE-8931-AE64B0661CDC}" srcOrd="0" destOrd="0" presId="urn:microsoft.com/office/officeart/2005/8/layout/cycle1"/>
    <dgm:cxn modelId="{4EC84BE6-69B2-4844-A18D-39417259069C}" type="presOf" srcId="{90D432EF-57F3-4816-8E9F-B710D55EC4C9}" destId="{77F59B08-21F7-40CF-9704-A2B32CC948CB}" srcOrd="0" destOrd="0" presId="urn:microsoft.com/office/officeart/2005/8/layout/cycle1"/>
    <dgm:cxn modelId="{60681963-2635-44C7-983A-4BB1FCF65863}" srcId="{4E4E1FFE-E12F-48B2-B468-2CFF63F06547}" destId="{16AC9846-6984-4A78-99CC-A06138E918FF}" srcOrd="0" destOrd="0" parTransId="{8A9D6AF7-22A0-4175-9327-905C42883913}" sibTransId="{E01940D2-E033-4D37-B345-B27B5423AF77}"/>
    <dgm:cxn modelId="{D2173DCC-2E2D-4F40-883C-ECE7416FDBF8}" srcId="{4E4E1FFE-E12F-48B2-B468-2CFF63F06547}" destId="{4E208C7A-77F6-4516-83A0-CC8F6D85B2A6}" srcOrd="1" destOrd="0" parTransId="{185E862B-6BC5-49F7-808C-664914AA6CDB}" sibTransId="{9FBFF84C-FA82-452B-BAFC-39ECAE5783F8}"/>
    <dgm:cxn modelId="{9DEC52DF-2D3A-468C-B5D4-EDCBF47BB68C}" type="presParOf" srcId="{BEE80BCB-0691-4EB6-9804-48A58B005DE3}" destId="{9F24D2FE-B95C-4B50-AF2E-785F8ABE8513}" srcOrd="0" destOrd="0" presId="urn:microsoft.com/office/officeart/2005/8/layout/cycle1"/>
    <dgm:cxn modelId="{314CB872-4D32-4A41-B9D4-C7E5A034FE8A}" type="presParOf" srcId="{BEE80BCB-0691-4EB6-9804-48A58B005DE3}" destId="{33B95372-A178-4FA4-A54E-9DFB69AEE347}" srcOrd="1" destOrd="0" presId="urn:microsoft.com/office/officeart/2005/8/layout/cycle1"/>
    <dgm:cxn modelId="{ED385ED9-9034-4C6C-9284-E2D0D8B9590B}" type="presParOf" srcId="{BEE80BCB-0691-4EB6-9804-48A58B005DE3}" destId="{6931E5A4-1FF2-45BF-B9D5-39997DAC433F}" srcOrd="2" destOrd="0" presId="urn:microsoft.com/office/officeart/2005/8/layout/cycle1"/>
    <dgm:cxn modelId="{4A61B38A-9E56-44F2-B981-93D782AA8514}" type="presParOf" srcId="{BEE80BCB-0691-4EB6-9804-48A58B005DE3}" destId="{55A508C7-F840-4E91-A0AA-19BC87834598}" srcOrd="3" destOrd="0" presId="urn:microsoft.com/office/officeart/2005/8/layout/cycle1"/>
    <dgm:cxn modelId="{D5AC70E3-DB8A-4593-BC4C-6F78B1D5A32C}" type="presParOf" srcId="{BEE80BCB-0691-4EB6-9804-48A58B005DE3}" destId="{0180DA10-136D-4FBE-8931-AE64B0661CDC}" srcOrd="4" destOrd="0" presId="urn:microsoft.com/office/officeart/2005/8/layout/cycle1"/>
    <dgm:cxn modelId="{9C3F99B3-B1FC-4315-AC26-D674AA5C6F3F}" type="presParOf" srcId="{BEE80BCB-0691-4EB6-9804-48A58B005DE3}" destId="{B47F4299-FB56-4E43-9BDF-1CA51981CA47}" srcOrd="5" destOrd="0" presId="urn:microsoft.com/office/officeart/2005/8/layout/cycle1"/>
    <dgm:cxn modelId="{7F006004-4D18-4309-B131-2119171A25D3}" type="presParOf" srcId="{BEE80BCB-0691-4EB6-9804-48A58B005DE3}" destId="{70795246-3B2C-4D41-8B58-14FC2BE9018B}" srcOrd="6" destOrd="0" presId="urn:microsoft.com/office/officeart/2005/8/layout/cycle1"/>
    <dgm:cxn modelId="{B19286AF-4E6C-4FC9-B431-6802A3D66DDC}" type="presParOf" srcId="{BEE80BCB-0691-4EB6-9804-48A58B005DE3}" destId="{77F59B08-21F7-40CF-9704-A2B32CC948CB}" srcOrd="7" destOrd="0" presId="urn:microsoft.com/office/officeart/2005/8/layout/cycle1"/>
    <dgm:cxn modelId="{F3658923-214C-431B-8E2D-8284A1E415DC}" type="presParOf" srcId="{BEE80BCB-0691-4EB6-9804-48A58B005DE3}" destId="{DD4E189E-D51D-46BA-A279-ECB49AFEE87E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95372-A178-4FA4-A54E-9DFB69AEE347}">
      <dsp:nvSpPr>
        <dsp:cNvPr id="0" name=""/>
        <dsp:cNvSpPr/>
      </dsp:nvSpPr>
      <dsp:spPr>
        <a:xfrm>
          <a:off x="4270915" y="286196"/>
          <a:ext cx="1466031" cy="1466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solidFill>
                <a:srgbClr val="FFFF00"/>
              </a:solidFill>
            </a:rPr>
            <a:t>Procesos</a:t>
          </a:r>
          <a:endParaRPr lang="es-CO" sz="2400" kern="1200" dirty="0">
            <a:solidFill>
              <a:srgbClr val="FFFF00"/>
            </a:solidFill>
          </a:endParaRPr>
        </a:p>
      </dsp:txBody>
      <dsp:txXfrm>
        <a:off x="4270915" y="286196"/>
        <a:ext cx="1466031" cy="1466031"/>
      </dsp:txXfrm>
    </dsp:sp>
    <dsp:sp modelId="{6931E5A4-1FF2-45BF-B9D5-39997DAC433F}">
      <dsp:nvSpPr>
        <dsp:cNvPr id="0" name=""/>
        <dsp:cNvSpPr/>
      </dsp:nvSpPr>
      <dsp:spPr>
        <a:xfrm>
          <a:off x="2039574" y="-1800"/>
          <a:ext cx="3464651" cy="3464651"/>
        </a:xfrm>
        <a:prstGeom prst="circularArrow">
          <a:avLst>
            <a:gd name="adj1" fmla="val 8251"/>
            <a:gd name="adj2" fmla="val 576353"/>
            <a:gd name="adj3" fmla="val 2962777"/>
            <a:gd name="adj4" fmla="val 52445"/>
            <a:gd name="adj5" fmla="val 962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80DA10-136D-4FBE-8931-AE64B0661CDC}">
      <dsp:nvSpPr>
        <dsp:cNvPr id="0" name=""/>
        <dsp:cNvSpPr/>
      </dsp:nvSpPr>
      <dsp:spPr>
        <a:xfrm>
          <a:off x="3038884" y="2420136"/>
          <a:ext cx="1466031" cy="1466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solidFill>
                <a:schemeClr val="bg1"/>
              </a:solidFill>
            </a:rPr>
            <a:t>Tecnología</a:t>
          </a:r>
          <a:endParaRPr lang="es-CO" sz="2400" kern="1200" dirty="0">
            <a:solidFill>
              <a:schemeClr val="bg1"/>
            </a:solidFill>
          </a:endParaRPr>
        </a:p>
      </dsp:txBody>
      <dsp:txXfrm>
        <a:off x="3038884" y="2420136"/>
        <a:ext cx="1466031" cy="1466031"/>
      </dsp:txXfrm>
    </dsp:sp>
    <dsp:sp modelId="{B47F4299-FB56-4E43-9BDF-1CA51981CA47}">
      <dsp:nvSpPr>
        <dsp:cNvPr id="0" name=""/>
        <dsp:cNvSpPr/>
      </dsp:nvSpPr>
      <dsp:spPr>
        <a:xfrm>
          <a:off x="2039574" y="-1800"/>
          <a:ext cx="3464651" cy="3464651"/>
        </a:xfrm>
        <a:prstGeom prst="circularArrow">
          <a:avLst>
            <a:gd name="adj1" fmla="val 8251"/>
            <a:gd name="adj2" fmla="val 576353"/>
            <a:gd name="adj3" fmla="val 10171202"/>
            <a:gd name="adj4" fmla="val 7260871"/>
            <a:gd name="adj5" fmla="val 962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F59B08-21F7-40CF-9704-A2B32CC948CB}">
      <dsp:nvSpPr>
        <dsp:cNvPr id="0" name=""/>
        <dsp:cNvSpPr/>
      </dsp:nvSpPr>
      <dsp:spPr>
        <a:xfrm>
          <a:off x="1806853" y="286196"/>
          <a:ext cx="1466031" cy="1466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>
              <a:solidFill>
                <a:srgbClr val="FF0000"/>
              </a:solidFill>
            </a:rPr>
            <a:t>Humano</a:t>
          </a:r>
          <a:endParaRPr lang="es-CO" sz="2400" kern="1200" dirty="0">
            <a:solidFill>
              <a:srgbClr val="FF0000"/>
            </a:solidFill>
          </a:endParaRPr>
        </a:p>
      </dsp:txBody>
      <dsp:txXfrm>
        <a:off x="1806853" y="286196"/>
        <a:ext cx="1466031" cy="1466031"/>
      </dsp:txXfrm>
    </dsp:sp>
    <dsp:sp modelId="{DD4E189E-D51D-46BA-A279-ECB49AFEE87E}">
      <dsp:nvSpPr>
        <dsp:cNvPr id="0" name=""/>
        <dsp:cNvSpPr/>
      </dsp:nvSpPr>
      <dsp:spPr>
        <a:xfrm>
          <a:off x="2039574" y="-1800"/>
          <a:ext cx="3464651" cy="3464651"/>
        </a:xfrm>
        <a:prstGeom prst="circularArrow">
          <a:avLst>
            <a:gd name="adj1" fmla="val 8251"/>
            <a:gd name="adj2" fmla="val 576353"/>
            <a:gd name="adj3" fmla="val 16855714"/>
            <a:gd name="adj4" fmla="val 14967934"/>
            <a:gd name="adj5" fmla="val 962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1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6DE0E-DF54-4430-9A9A-FD260CF41FA8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31B54-3883-46C5-9047-970B16D991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092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631B54-3883-46C5-9047-970B16D991A9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1726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9ED32E57-F252-4002-BB9D-963426024125}" type="datetimeFigureOut">
              <a:rPr lang="es-CO" smtClean="0"/>
              <a:t>13/03/2014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DBDF59B0-41DB-45EA-A19D-A6E78EED3FFB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</p:spPr>
        <p:txBody>
          <a:bodyPr>
            <a:noAutofit/>
          </a:bodyPr>
          <a:lstStyle/>
          <a:p>
            <a:r>
              <a:rPr lang="es-CO" sz="13800" dirty="0" smtClean="0"/>
              <a:t>ITIL</a:t>
            </a:r>
            <a:endParaRPr lang="es-CO" sz="13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3429000"/>
            <a:ext cx="7632848" cy="244827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sz="3600" dirty="0" smtClean="0">
                <a:solidFill>
                  <a:srgbClr val="FF0000"/>
                </a:solidFill>
              </a:rPr>
              <a:t>I</a:t>
            </a:r>
            <a:r>
              <a:rPr lang="es-CO" dirty="0" smtClean="0"/>
              <a:t>nformation </a:t>
            </a:r>
            <a:r>
              <a:rPr lang="es-CO" sz="3600" dirty="0" smtClean="0">
                <a:solidFill>
                  <a:srgbClr val="FF0000"/>
                </a:solidFill>
              </a:rPr>
              <a:t>T</a:t>
            </a:r>
            <a:r>
              <a:rPr lang="es-CO" dirty="0" smtClean="0"/>
              <a:t>echnology </a:t>
            </a:r>
            <a:r>
              <a:rPr lang="es-CO" sz="3600" dirty="0" smtClean="0">
                <a:solidFill>
                  <a:srgbClr val="FF0000"/>
                </a:solidFill>
              </a:rPr>
              <a:t>I</a:t>
            </a:r>
            <a:r>
              <a:rPr lang="es-CO" dirty="0" smtClean="0"/>
              <a:t>nfrastructure </a:t>
            </a:r>
            <a:r>
              <a:rPr lang="es-CO" sz="3600" dirty="0" smtClean="0">
                <a:solidFill>
                  <a:srgbClr val="FF0000"/>
                </a:solidFill>
              </a:rPr>
              <a:t>L</a:t>
            </a:r>
            <a:r>
              <a:rPr lang="es-CO" dirty="0" smtClean="0"/>
              <a:t>ibrary</a:t>
            </a:r>
          </a:p>
          <a:p>
            <a:endParaRPr lang="es-CO" dirty="0"/>
          </a:p>
          <a:p>
            <a:r>
              <a:rPr lang="es-CO" dirty="0" smtClean="0"/>
              <a:t>Buenas </a:t>
            </a:r>
            <a:r>
              <a:rPr lang="es-CO" dirty="0" smtClean="0"/>
              <a:t>prácticas </a:t>
            </a:r>
            <a:r>
              <a:rPr lang="es-CO" dirty="0" smtClean="0"/>
              <a:t>de administración de servicios sobre los recursos tecnológicos de la empresa.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28032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5157192"/>
            <a:ext cx="7554416" cy="101500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ACTIVIDADES DE GESTIÓN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908720"/>
            <a:ext cx="7543800" cy="4464496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CO" dirty="0" smtClean="0"/>
              <a:t>Incidentes 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Problemas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Configuraciones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Cambios.</a:t>
            </a:r>
            <a:endParaRPr lang="es-CO" dirty="0"/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Versiones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Niveles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Financiera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Capacidad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Continuidad del Servicio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Disponibilidad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Seguridad de la Información</a:t>
            </a:r>
          </a:p>
          <a:p>
            <a:endParaRPr lang="es-CO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58943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</a:rPr>
              <a:t>Gestión de Incidentes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476672"/>
            <a:ext cx="7543800" cy="388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dirty="0"/>
              <a:t>La </a:t>
            </a:r>
            <a:r>
              <a:rPr lang="es-CO" b="1" dirty="0"/>
              <a:t>Gestión de Incidentes</a:t>
            </a:r>
            <a:r>
              <a:rPr lang="es-CO" dirty="0"/>
              <a:t> tiene como objetivo resolver cualquier incidente que cause una interrupción en el servicio de la manera más rápida y eficaz posible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La</a:t>
            </a:r>
            <a:r>
              <a:rPr lang="es-CO" dirty="0"/>
              <a:t> </a:t>
            </a:r>
            <a:r>
              <a:rPr lang="es-CO" b="1" dirty="0"/>
              <a:t>Gestión de Incidentes</a:t>
            </a:r>
            <a:r>
              <a:rPr lang="es-CO" dirty="0"/>
              <a:t> no debe confundirse con la </a:t>
            </a:r>
            <a:r>
              <a:rPr lang="es-CO" b="1" dirty="0"/>
              <a:t>Gestión de Problemas</a:t>
            </a:r>
            <a:r>
              <a:rPr lang="es-CO" dirty="0"/>
              <a:t>, pues a diferencia de esta última, no se preocupa de encontrar y analizar las causas subyacentes a un determinado incidente sino exclusivamente a restaurar el servicio. Sin embargo, es obvio, que existe una fuerte interrelación entre ambas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3829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</a:rPr>
              <a:t>Gestión de Problemas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dirty="0"/>
              <a:t>Las funciones principales de la </a:t>
            </a:r>
            <a:r>
              <a:rPr lang="es-CO" b="1" dirty="0"/>
              <a:t>Gestión de Problemas</a:t>
            </a:r>
            <a:r>
              <a:rPr lang="es-CO" dirty="0"/>
              <a:t> son:</a:t>
            </a:r>
          </a:p>
          <a:p>
            <a:r>
              <a:rPr lang="es-CO" dirty="0"/>
              <a:t>Investigar las causas subyacentes a toda alteración, real o potencial, del servicio TI.</a:t>
            </a:r>
          </a:p>
          <a:p>
            <a:r>
              <a:rPr lang="es-CO" dirty="0"/>
              <a:t>Determinar posibles soluciones a las mismas.</a:t>
            </a:r>
          </a:p>
          <a:p>
            <a:r>
              <a:rPr lang="es-CO" dirty="0"/>
              <a:t>Proponer las peticiones de cambio </a:t>
            </a:r>
            <a:r>
              <a:rPr lang="es-CO" dirty="0" smtClean="0"/>
              <a:t>necesarias </a:t>
            </a:r>
            <a:r>
              <a:rPr lang="es-CO" dirty="0"/>
              <a:t>para restablecer la calidad del servicio.</a:t>
            </a:r>
          </a:p>
          <a:p>
            <a:r>
              <a:rPr lang="es-CO" dirty="0"/>
              <a:t>Realizar </a:t>
            </a:r>
            <a:r>
              <a:rPr lang="es-CO" dirty="0" smtClean="0"/>
              <a:t>revisiones </a:t>
            </a:r>
            <a:r>
              <a:rPr lang="es-CO" dirty="0"/>
              <a:t>p</a:t>
            </a:r>
            <a:r>
              <a:rPr lang="es-CO" dirty="0" smtClean="0"/>
              <a:t>ost </a:t>
            </a:r>
            <a:r>
              <a:rPr lang="es-CO" dirty="0"/>
              <a:t>i</a:t>
            </a:r>
            <a:r>
              <a:rPr lang="es-CO" dirty="0" smtClean="0"/>
              <a:t>mplementación para </a:t>
            </a:r>
            <a:r>
              <a:rPr lang="es-CO" dirty="0"/>
              <a:t>asegurar que los cambios han surtido los efectos buscados sin crear problemas de carácter secundario.</a:t>
            </a:r>
            <a:br>
              <a:rPr lang="es-CO" dirty="0"/>
            </a:br>
            <a:endParaRPr lang="es-CO" dirty="0"/>
          </a:p>
          <a:p>
            <a:pPr marL="0" indent="0">
              <a:buNone/>
            </a:pPr>
            <a:r>
              <a:rPr lang="es-CO" dirty="0"/>
              <a:t>La </a:t>
            </a:r>
            <a:r>
              <a:rPr lang="es-CO" b="1" dirty="0"/>
              <a:t>Gestión de Problemas</a:t>
            </a:r>
            <a:r>
              <a:rPr lang="es-CO" dirty="0"/>
              <a:t> puede ser</a:t>
            </a:r>
            <a:r>
              <a:rPr lang="es-CO" dirty="0" smtClean="0"/>
              <a:t>:</a:t>
            </a:r>
          </a:p>
          <a:p>
            <a:pPr marL="0" indent="0">
              <a:buNone/>
            </a:pPr>
            <a:endParaRPr lang="es-CO" dirty="0"/>
          </a:p>
          <a:p>
            <a:pPr>
              <a:buFont typeface="Wingdings" pitchFamily="2" charset="2"/>
              <a:buChar char="q"/>
            </a:pPr>
            <a:r>
              <a:rPr lang="es-CO" b="1" dirty="0"/>
              <a:t>Reactiva</a:t>
            </a:r>
            <a:r>
              <a:rPr lang="es-CO" dirty="0"/>
              <a:t>: Analiza los incidentes ocurridos para descubrir su causa y propone soluciones a los mismos.</a:t>
            </a:r>
          </a:p>
          <a:p>
            <a:pPr>
              <a:buFont typeface="Wingdings" pitchFamily="2" charset="2"/>
              <a:buChar char="q"/>
            </a:pPr>
            <a:r>
              <a:rPr lang="es-CO" b="1" dirty="0"/>
              <a:t>Proactiva</a:t>
            </a:r>
            <a:r>
              <a:rPr lang="es-CO" dirty="0"/>
              <a:t>: Monitoriza la calidad de la infraestructura TI y analiza su configuración con el objetivo de prevenir incidentes incluso antes de que estos ocurran.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9147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Gestión de Configuraciones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CO" dirty="0"/>
              <a:t>Las cuatro principales funciones de la </a:t>
            </a:r>
            <a:r>
              <a:rPr lang="es-CO" b="1" dirty="0"/>
              <a:t>Gestión de Configuraciones</a:t>
            </a:r>
            <a:r>
              <a:rPr lang="es-CO" dirty="0"/>
              <a:t> pueden resumirse en</a:t>
            </a:r>
            <a:r>
              <a:rPr lang="es-CO" dirty="0" smtClean="0"/>
              <a:t>:</a:t>
            </a:r>
          </a:p>
          <a:p>
            <a:pPr marL="0" indent="0">
              <a:buNone/>
            </a:pPr>
            <a:endParaRPr lang="es-CO" dirty="0"/>
          </a:p>
          <a:p>
            <a:r>
              <a:rPr lang="es-CO" dirty="0"/>
              <a:t>Llevar el control de todos los elementos de configuración de la infraestructura TI con el adecuado nivel de detalle y gestionar dicha información a través de la </a:t>
            </a:r>
            <a:r>
              <a:rPr lang="es-CO" dirty="0" smtClean="0"/>
              <a:t>base </a:t>
            </a:r>
            <a:r>
              <a:rPr lang="es-CO" dirty="0"/>
              <a:t>de </a:t>
            </a:r>
            <a:r>
              <a:rPr lang="es-CO" dirty="0" smtClean="0"/>
              <a:t>datos </a:t>
            </a:r>
            <a:r>
              <a:rPr lang="es-CO" dirty="0"/>
              <a:t>de </a:t>
            </a:r>
            <a:r>
              <a:rPr lang="es-CO" dirty="0" smtClean="0"/>
              <a:t>configuración</a:t>
            </a:r>
            <a:r>
              <a:rPr lang="es-CO" dirty="0" smtClean="0"/>
              <a:t>. </a:t>
            </a:r>
          </a:p>
          <a:p>
            <a:pPr marL="0" indent="0">
              <a:buNone/>
            </a:pPr>
            <a:endParaRPr lang="es-CO" dirty="0" smtClean="0"/>
          </a:p>
          <a:p>
            <a:r>
              <a:rPr lang="es-CO" dirty="0" smtClean="0"/>
              <a:t>Proporcionar </a:t>
            </a:r>
            <a:r>
              <a:rPr lang="es-CO" dirty="0"/>
              <a:t>información precisa sobre la configuración TI a todos los diferentes procesos de gestión</a:t>
            </a:r>
            <a:r>
              <a:rPr lang="es-CO" dirty="0" smtClean="0"/>
              <a:t>.</a:t>
            </a:r>
          </a:p>
          <a:p>
            <a:endParaRPr lang="es-CO" dirty="0"/>
          </a:p>
          <a:p>
            <a:r>
              <a:rPr lang="es-CO" dirty="0"/>
              <a:t>Interactuar con las </a:t>
            </a:r>
            <a:r>
              <a:rPr lang="es-CO" b="1" dirty="0"/>
              <a:t>Gestiones de Incidentes, Problemas , Cambios y Versiones</a:t>
            </a:r>
            <a:r>
              <a:rPr lang="es-CO" dirty="0"/>
              <a:t> de manera que estas puedan resolver más eficientemente las incidencias, encontrar rápidamente la causa de los problemas, realizar los cambios necesarios para su resolución y mantener actualizada en todo momento la  Base de Datos de Configuración</a:t>
            </a:r>
            <a:r>
              <a:rPr lang="es-CO" dirty="0" smtClean="0"/>
              <a:t>.</a:t>
            </a:r>
          </a:p>
          <a:p>
            <a:endParaRPr lang="es-CO" dirty="0"/>
          </a:p>
          <a:p>
            <a:r>
              <a:rPr lang="es-CO" dirty="0"/>
              <a:t>Monitorizar periódicamente la configuración de los sistemas en el entorno de producción y contrastarla con la almacenada en </a:t>
            </a:r>
            <a:r>
              <a:rPr lang="es-CO" dirty="0" smtClean="0"/>
              <a:t>la </a:t>
            </a:r>
            <a:r>
              <a:rPr lang="es-CO" dirty="0" smtClean="0"/>
              <a:t>base </a:t>
            </a:r>
            <a:r>
              <a:rPr lang="es-CO" dirty="0"/>
              <a:t>de </a:t>
            </a:r>
            <a:r>
              <a:rPr lang="es-CO" dirty="0" smtClean="0"/>
              <a:t>datos </a:t>
            </a:r>
            <a:r>
              <a:rPr lang="es-CO" dirty="0"/>
              <a:t>de </a:t>
            </a:r>
            <a:r>
              <a:rPr lang="es-CO" dirty="0" smtClean="0"/>
              <a:t>configuración </a:t>
            </a:r>
            <a:r>
              <a:rPr lang="es-CO" dirty="0"/>
              <a:t> para subsanar discrepancias.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9697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</a:rPr>
              <a:t>Gestión de Cambios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332656"/>
            <a:ext cx="7543800" cy="417646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CO" dirty="0"/>
              <a:t>Tendemos a asociar la idea de cambio con la de progreso, y aunque esto no sea necesariamente así, es evidente que toda "evolución a mejor" requiere necesariamente de un cambio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Sin embargo, es moneda frecuente encontrarse con gestores de servicios TI que aún se rigen por el lema: </a:t>
            </a:r>
            <a:r>
              <a:rPr lang="es-CO" i="1" dirty="0"/>
              <a:t>"si algo funciona, no lo toques"</a:t>
            </a:r>
            <a:r>
              <a:rPr lang="es-CO" dirty="0"/>
              <a:t>. Y aunque bien es cierto que el cambio puede ser fuente de nuevos problemas, y nunca debe hacerse gratuitamente sin evaluar bien sus consecuencias, puede resultar mucho más peligroso el estancamiento en servicios y tecnologías desactualizados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Las principales razones para la realización de cambios en la infraestructura TI son</a:t>
            </a:r>
            <a:r>
              <a:rPr lang="es-CO" dirty="0" smtClean="0"/>
              <a:t>:</a:t>
            </a:r>
          </a:p>
          <a:p>
            <a:pPr marL="0" indent="0">
              <a:buNone/>
            </a:pPr>
            <a:endParaRPr lang="es-CO" dirty="0"/>
          </a:p>
          <a:p>
            <a:r>
              <a:rPr lang="es-CO" dirty="0"/>
              <a:t>Solución de errores conocidos.</a:t>
            </a:r>
          </a:p>
          <a:p>
            <a:r>
              <a:rPr lang="es-CO" dirty="0"/>
              <a:t>Desarrollo de nuevos servicios.</a:t>
            </a:r>
          </a:p>
          <a:p>
            <a:r>
              <a:rPr lang="es-CO" dirty="0"/>
              <a:t>Mejora de los servicios existentes.</a:t>
            </a:r>
          </a:p>
          <a:p>
            <a:r>
              <a:rPr lang="es-CO" dirty="0"/>
              <a:t>Imperativo legal</a:t>
            </a:r>
            <a:r>
              <a:rPr lang="es-CO" dirty="0" smtClean="0"/>
              <a:t>.</a:t>
            </a:r>
          </a:p>
          <a:p>
            <a:endParaRPr lang="es-CO" dirty="0"/>
          </a:p>
          <a:p>
            <a:pPr marL="0" indent="0">
              <a:buNone/>
            </a:pPr>
            <a:r>
              <a:rPr lang="es-CO" dirty="0"/>
              <a:t>El principal objetivo de la </a:t>
            </a:r>
            <a:r>
              <a:rPr lang="es-CO" b="1" dirty="0"/>
              <a:t>Gestión de Cambios</a:t>
            </a:r>
            <a:r>
              <a:rPr lang="es-CO" dirty="0"/>
              <a:t> es la evaluación y planificación del proceso de cambio para asegurar que, si éste se lleva a cabo, se haga de la forma más eficiente, siguiendo los procedimientos establecidos y asegurando en todo momento la calidad y continuidad del servicio TI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07319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</a:rPr>
              <a:t>Gestión de Versiones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>
                <a:solidFill>
                  <a:srgbClr val="FF0000"/>
                </a:solidFill>
              </a:rPr>
              <a:t>Software</a:t>
            </a:r>
          </a:p>
          <a:p>
            <a:r>
              <a:rPr lang="es-CO" dirty="0" smtClean="0">
                <a:solidFill>
                  <a:srgbClr val="FF0000"/>
                </a:solidFill>
              </a:rPr>
              <a:t>Hardware</a:t>
            </a:r>
          </a:p>
          <a:p>
            <a:pPr marL="0" indent="0" algn="just">
              <a:buNone/>
            </a:pPr>
            <a:r>
              <a:rPr lang="es-CO" dirty="0" smtClean="0"/>
              <a:t>Donde </a:t>
            </a:r>
            <a:r>
              <a:rPr lang="es-CO" dirty="0"/>
              <a:t>se guardan copias de todo el software en producción, y el d</a:t>
            </a:r>
            <a:r>
              <a:rPr lang="es-CO" dirty="0" smtClean="0"/>
              <a:t>epósito </a:t>
            </a:r>
            <a:r>
              <a:rPr lang="es-CO" dirty="0"/>
              <a:t>de </a:t>
            </a:r>
            <a:r>
              <a:rPr lang="es-CO" dirty="0" smtClean="0"/>
              <a:t>hardware </a:t>
            </a:r>
            <a:r>
              <a:rPr lang="es-CO" dirty="0"/>
              <a:t>d</a:t>
            </a:r>
            <a:r>
              <a:rPr lang="es-CO" dirty="0" smtClean="0"/>
              <a:t>efinitivo, </a:t>
            </a:r>
            <a:r>
              <a:rPr lang="es-CO" dirty="0"/>
              <a:t>donde se almacenan piezas de repuesto y documentación para la rápida reparación de problemas de hardware en el entorno de producción</a:t>
            </a:r>
            <a:r>
              <a:rPr lang="es-CO" dirty="0" smtClean="0"/>
              <a:t>. (talleres, laboratorios, bodegas, salas, salones, auditorios)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50626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Gestión de Niveles de Servicios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dirty="0" smtClean="0"/>
              <a:t>Es </a:t>
            </a:r>
            <a:r>
              <a:rPr lang="es-CO" dirty="0"/>
              <a:t>poner la tecnología al servicio del </a:t>
            </a:r>
            <a:r>
              <a:rPr lang="es-CO" dirty="0" smtClean="0"/>
              <a:t>cliente. La </a:t>
            </a:r>
            <a:r>
              <a:rPr lang="es-CO" dirty="0"/>
              <a:t>tecnología, al menos en lo que respecta a la gestión de servicios TI, no es un fin en sí misma sino un medio para aportar valor a los usuarios y </a:t>
            </a:r>
            <a:r>
              <a:rPr lang="es-CO" dirty="0" smtClean="0"/>
              <a:t>clientes. La</a:t>
            </a:r>
            <a:r>
              <a:rPr lang="es-CO" dirty="0"/>
              <a:t> </a:t>
            </a:r>
            <a:r>
              <a:rPr lang="es-CO" dirty="0" smtClean="0"/>
              <a:t>gestión de niveles de servicio</a:t>
            </a:r>
            <a:r>
              <a:rPr lang="es-CO" dirty="0"/>
              <a:t> debe velar por la calidad de los servicios TI alineando tecnología con procesos de negocio y todo ello a unos costes razonables.</a:t>
            </a:r>
          </a:p>
          <a:p>
            <a:pPr marL="0" indent="0">
              <a:buNone/>
            </a:pPr>
            <a:r>
              <a:rPr lang="es-CO" dirty="0"/>
              <a:t>Para cumplir sus objetivos es imprescindible que la Gestión de Niveles de Servicio:</a:t>
            </a:r>
          </a:p>
          <a:p>
            <a:r>
              <a:rPr lang="es-CO" dirty="0">
                <a:solidFill>
                  <a:srgbClr val="00B0F0"/>
                </a:solidFill>
              </a:rPr>
              <a:t>Conozca las necesidades de sus clientes.</a:t>
            </a:r>
          </a:p>
          <a:p>
            <a:r>
              <a:rPr lang="es-CO" dirty="0">
                <a:solidFill>
                  <a:srgbClr val="00B0F0"/>
                </a:solidFill>
              </a:rPr>
              <a:t>Defina correctamente los servicios ofrecidos.</a:t>
            </a:r>
          </a:p>
          <a:p>
            <a:r>
              <a:rPr lang="es-CO" dirty="0">
                <a:solidFill>
                  <a:srgbClr val="00B0F0"/>
                </a:solidFill>
              </a:rPr>
              <a:t>Monitorice la calidad del </a:t>
            </a:r>
            <a:r>
              <a:rPr lang="es-CO" dirty="0" smtClean="0">
                <a:solidFill>
                  <a:srgbClr val="00B0F0"/>
                </a:solidFill>
              </a:rPr>
              <a:t>servicio.</a:t>
            </a:r>
            <a:endParaRPr lang="es-CO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368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Gestión Financiera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CO" dirty="0" smtClean="0"/>
              <a:t>Las empresas utilizan hoy por hoy recursos tecnológicos e incurren en:</a:t>
            </a:r>
          </a:p>
          <a:p>
            <a:pPr marL="0" indent="0">
              <a:buNone/>
            </a:pPr>
            <a:endParaRPr lang="es-CO" dirty="0"/>
          </a:p>
          <a:p>
            <a:r>
              <a:rPr lang="es-CO" dirty="0"/>
              <a:t>Se desperdician recursos tecnológicos.</a:t>
            </a:r>
          </a:p>
          <a:p>
            <a:r>
              <a:rPr lang="es-CO" dirty="0"/>
              <a:t>No se presupuestan correctamente los gastos asociados.</a:t>
            </a:r>
          </a:p>
          <a:p>
            <a:r>
              <a:rPr lang="es-CO" dirty="0"/>
              <a:t>Es prácticamente imposible establecer una política consistente de precios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El principal objetivo de la </a:t>
            </a:r>
            <a:r>
              <a:rPr lang="es-CO" dirty="0" smtClean="0"/>
              <a:t>gestión financiera</a:t>
            </a:r>
            <a:r>
              <a:rPr lang="es-CO" dirty="0"/>
              <a:t> es el de evaluar y controlar los costes asociados a los servicios TI de forma que se ofrezca un servicio de calidad a los clientes con un uso eficiente de los recursos TI necesarios.</a:t>
            </a:r>
          </a:p>
          <a:p>
            <a:pPr marL="0" indent="0">
              <a:buNone/>
            </a:pPr>
            <a:r>
              <a:rPr lang="es-CO" dirty="0"/>
              <a:t>Si la </a:t>
            </a:r>
            <a:r>
              <a:rPr lang="es-CO" dirty="0" smtClean="0"/>
              <a:t>organización </a:t>
            </a:r>
            <a:r>
              <a:rPr lang="es-CO" dirty="0"/>
              <a:t>y/o sus clientes no son conscientes de los costes asociados a los servicios no podrán evaluar el retorno a la inversión ni podrán establecer planes consistentes de inversión tecnológica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45811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5229200"/>
            <a:ext cx="7554416" cy="9430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Gestión de la Capacidad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43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dirty="0"/>
              <a:t>T</a:t>
            </a:r>
            <a:r>
              <a:rPr lang="es-CO" dirty="0" smtClean="0"/>
              <a:t>odos </a:t>
            </a:r>
            <a:r>
              <a:rPr lang="es-CO" dirty="0"/>
              <a:t>los servicios TI se vean respaldados por una capacidad de proceso y almacenamiento suficiente y correctamente dimensionada.</a:t>
            </a:r>
          </a:p>
          <a:p>
            <a:pPr marL="0" indent="0">
              <a:buNone/>
            </a:pPr>
            <a:r>
              <a:rPr lang="es-CO" dirty="0"/>
              <a:t>Sin una correcta </a:t>
            </a:r>
            <a:r>
              <a:rPr lang="es-CO" dirty="0" smtClean="0"/>
              <a:t>gestión de la capacidad</a:t>
            </a:r>
            <a:r>
              <a:rPr lang="es-CO" dirty="0"/>
              <a:t> los recursos no se aprovechan adecuadamente y se realizan inversiones innecesarias que acarrean gastos adicionales de mantenimiento y administración. O aún peor, los recursos son insuficientes con la consecuente degradación de la calidad del servicio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Entre las responsabilidades de la </a:t>
            </a:r>
            <a:r>
              <a:rPr lang="es-CO" dirty="0" smtClean="0"/>
              <a:t>gestión de la capacidad</a:t>
            </a:r>
            <a:r>
              <a:rPr lang="es-CO" dirty="0"/>
              <a:t> se encuentran:</a:t>
            </a:r>
          </a:p>
          <a:p>
            <a:r>
              <a:rPr lang="es-CO" dirty="0"/>
              <a:t>Asegurar que se cubren las necesidades de capacidad TI tanto presentes como futuras.</a:t>
            </a:r>
          </a:p>
          <a:p>
            <a:r>
              <a:rPr lang="es-CO" dirty="0"/>
              <a:t>Controlar el rendimiento de la infraestructura TI.</a:t>
            </a:r>
          </a:p>
          <a:p>
            <a:r>
              <a:rPr lang="es-CO" dirty="0"/>
              <a:t>Desarrollar planes de capacidad asociados a los niveles de servicio acordados.</a:t>
            </a:r>
          </a:p>
          <a:p>
            <a:r>
              <a:rPr lang="es-CO" dirty="0"/>
              <a:t>Gestionar y racionalizar la demanda de servicios TI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58372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Gestión de la Continuidad del Servicio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CO" dirty="0"/>
              <a:t>La </a:t>
            </a:r>
            <a:r>
              <a:rPr lang="es-CO" dirty="0" smtClean="0"/>
              <a:t>gestión de la continuidad del servicio</a:t>
            </a:r>
            <a:r>
              <a:rPr lang="es-CO" dirty="0"/>
              <a:t> se preocupa de impedir que una imprevista y grave interrupción de los servicios TI, debido a desastres naturales u otras fuerzas de causa mayor, tenga consecuencias catastróficas para el negocio.</a:t>
            </a:r>
          </a:p>
          <a:p>
            <a:pPr marL="0" indent="0">
              <a:buNone/>
            </a:pPr>
            <a:r>
              <a:rPr lang="es-CO" dirty="0"/>
              <a:t>La estrategia de la </a:t>
            </a:r>
            <a:r>
              <a:rPr lang="es-CO" dirty="0" smtClean="0"/>
              <a:t>gestión de la continuidad del servicio debe combinar equilibradamente procedimientos:</a:t>
            </a:r>
          </a:p>
          <a:p>
            <a:pPr marL="0" indent="0">
              <a:buNone/>
            </a:pPr>
            <a:endParaRPr lang="es-CO" dirty="0" smtClean="0"/>
          </a:p>
          <a:p>
            <a:pPr>
              <a:buFont typeface="Wingdings" pitchFamily="2" charset="2"/>
              <a:buChar char="v"/>
            </a:pPr>
            <a:r>
              <a:rPr lang="es-CO" dirty="0" smtClean="0"/>
              <a:t>Proactivos</a:t>
            </a:r>
            <a:r>
              <a:rPr lang="es-CO" dirty="0"/>
              <a:t>: que buscan impedir o minimizar las consecuencias de una grave interrupción del servicio</a:t>
            </a:r>
            <a:r>
              <a:rPr lang="es-CO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es-CO" dirty="0"/>
          </a:p>
          <a:p>
            <a:pPr>
              <a:buFont typeface="Wingdings" pitchFamily="2" charset="2"/>
              <a:buChar char="v"/>
            </a:pPr>
            <a:r>
              <a:rPr lang="es-CO" dirty="0"/>
              <a:t>Reactivos: cuyo propósito es reanudar el servicio tan pronto como sea posible (y recomendable) tras el desastre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La</a:t>
            </a:r>
            <a:r>
              <a:rPr lang="es-CO" dirty="0" smtClean="0"/>
              <a:t> gestión de la continuidad del servicio </a:t>
            </a:r>
            <a:r>
              <a:rPr lang="es-CO" dirty="0"/>
              <a:t> requiere una implicación especial de los agentes involucrados pues sus beneficios sólo se perciben a largo plazo, es costosa y carece de rentabilidad directa. Implementar </a:t>
            </a:r>
            <a:r>
              <a:rPr lang="es-CO" dirty="0" smtClean="0"/>
              <a:t>la </a:t>
            </a:r>
            <a:r>
              <a:rPr lang="es-CO" dirty="0" smtClean="0"/>
              <a:t>gestión de la continuidad del servicio </a:t>
            </a:r>
            <a:r>
              <a:rPr lang="es-CO" dirty="0"/>
              <a:t> es como contratar un seguro médico: cuesta dinero, parece inútil mientras uno está sano y desearíamos nunca tener que utilizarlo, pero tarde o temprano nos alegramos de haber sido previsores.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2544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es-CO" sz="4800" dirty="0" smtClean="0">
                <a:solidFill>
                  <a:schemeClr val="bg1"/>
                </a:solidFill>
              </a:rPr>
              <a:t>Gestión de la Disponibilidad</a:t>
            </a:r>
            <a:endParaRPr lang="es-CO" sz="48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44624"/>
            <a:ext cx="7543800" cy="45273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Hoy dependemos </a:t>
            </a:r>
            <a:r>
              <a:rPr lang="es-CO" dirty="0"/>
              <a:t>cada vez más de la tecnología. Ésta nos permite acceder a la información y a los servicios a una velocidad que ni siquiera podríamos haber soñado hace unos pocos años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Nuestro ritmo de vida se acelera y exigimos como clientes una disponibilidad absoluta de nuestros proveedores tecnológicos. Con frecuencia una oferta diferente sólo se encuentra a un par de clics de distancia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Por otro lado, el rápido desarrollo tecnológico implica una constante renovación de equipos y servicios. Como proveedores nos enfrentamos al reto de evolucionar sin apenas margen para el error pues nuestros sistemas han de encontrarse a disposición del cliente </a:t>
            </a:r>
            <a:r>
              <a:rPr lang="es-CO" dirty="0" smtClean="0"/>
              <a:t>prácticamente </a:t>
            </a:r>
            <a:r>
              <a:rPr lang="es-CO" b="1" dirty="0" smtClean="0"/>
              <a:t>24/7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La </a:t>
            </a:r>
            <a:r>
              <a:rPr lang="es-CO" dirty="0" smtClean="0"/>
              <a:t>gestión de la disponibilidad</a:t>
            </a:r>
            <a:r>
              <a:rPr lang="es-CO" dirty="0"/>
              <a:t> es responsable de optimizar y monitorizar los servicios TI para que estos funcionen ininterrumpidamente y de manera fiable, cumpliendo </a:t>
            </a:r>
            <a:r>
              <a:rPr lang="es-CO" dirty="0" smtClean="0"/>
              <a:t>con el nivel de servicio</a:t>
            </a:r>
            <a:r>
              <a:rPr lang="es-CO" dirty="0"/>
              <a:t> y todo ello a un coste razonable. La satisfacción del cliente y la rentabilidad de los servicios TI dependen en gran medida de su éxito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687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Gestión </a:t>
            </a:r>
            <a:r>
              <a:rPr lang="es-CO" dirty="0" smtClean="0">
                <a:solidFill>
                  <a:schemeClr val="bg1"/>
                </a:solidFill>
              </a:rPr>
              <a:t>de Seguridad de la Información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CO" dirty="0" smtClean="0"/>
              <a:t>Se </a:t>
            </a:r>
            <a:r>
              <a:rPr lang="es-CO" dirty="0"/>
              <a:t>remonta al albor de los tiempos. La criptología o la ciencia de la confidencialidad de la información se remonta al inicio de nuestra civilización y ha ocupado algunas de las mentes matemáticas más brillantes de la historia, especialmente (y desafortunadamente) en tiempos de guerra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Sin embargo, desde el advenimiento de la ubicuas redes de comunicación y en especial Internet los problemas asociados a la seguridad de la información se han agravado considerablemente y nos afectan prácticamente a todos. Que levante la mano el que no haya sido victima de algún virus informático en su ordenador, del spam (ya sea por correo electrónico o teléfono) por una deficiente protección de sus datos personales o, aún peor, del robo del número de su tarjeta de crédito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La información es consustancial al negocio y su correcta gestión debe apoyarse en tres pilares fundamentales</a:t>
            </a:r>
            <a:r>
              <a:rPr lang="es-CO" dirty="0" smtClean="0"/>
              <a:t>:</a:t>
            </a:r>
          </a:p>
          <a:p>
            <a:pPr marL="0" indent="0">
              <a:buNone/>
            </a:pPr>
            <a:endParaRPr lang="es-CO" dirty="0"/>
          </a:p>
          <a:p>
            <a:r>
              <a:rPr lang="es-CO" b="1" dirty="0"/>
              <a:t>Confidencialidad</a:t>
            </a:r>
            <a:r>
              <a:rPr lang="es-CO" dirty="0"/>
              <a:t>: la información debe ser sólo accesible a sus destinatarios predeterminados.</a:t>
            </a:r>
          </a:p>
          <a:p>
            <a:r>
              <a:rPr lang="es-CO" b="1" dirty="0"/>
              <a:t>Integridad</a:t>
            </a:r>
            <a:r>
              <a:rPr lang="es-CO" dirty="0"/>
              <a:t>: la información debe ser correcta y completa.</a:t>
            </a:r>
          </a:p>
          <a:p>
            <a:r>
              <a:rPr lang="es-CO" b="1" dirty="0"/>
              <a:t>Disponibilidad</a:t>
            </a:r>
            <a:r>
              <a:rPr lang="es-CO" dirty="0"/>
              <a:t>: debemos de tener acceso a la información cuando la necesitamos.</a:t>
            </a:r>
          </a:p>
          <a:p>
            <a:r>
              <a:rPr lang="es-CO" dirty="0"/>
              <a:t>La </a:t>
            </a:r>
            <a:r>
              <a:rPr lang="es-CO" b="1" dirty="0"/>
              <a:t>Gestión de la Seguridad</a:t>
            </a:r>
            <a:r>
              <a:rPr lang="es-CO" dirty="0"/>
              <a:t> debe, por tanto, velar por que la información sea correcta y completa, esté siempre a disposición del negocio y sea utilizada sólo por aquellos que tienen autorización para hacerlo.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78243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6672"/>
            <a:ext cx="4248472" cy="393850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Recursos al servicio de la </a:t>
            </a:r>
            <a:r>
              <a:rPr lang="es-CO" dirty="0" smtClean="0">
                <a:solidFill>
                  <a:srgbClr val="FF0000"/>
                </a:solidFill>
              </a:rPr>
              <a:t>T</a:t>
            </a:r>
            <a:r>
              <a:rPr lang="es-CO" dirty="0" smtClean="0"/>
              <a:t>ecnología de </a:t>
            </a:r>
            <a:r>
              <a:rPr lang="es-CO" dirty="0" smtClean="0">
                <a:solidFill>
                  <a:srgbClr val="FF0000"/>
                </a:solidFill>
              </a:rPr>
              <a:t>I</a:t>
            </a:r>
            <a:r>
              <a:rPr lang="es-CO" dirty="0" smtClean="0"/>
              <a:t>nformación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810866"/>
              </p:ext>
            </p:extLst>
          </p:nvPr>
        </p:nvGraphicFramePr>
        <p:xfrm>
          <a:off x="762000" y="6858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AutoShape 2" descr="data:image/jpeg;base64,/9j/4AAQSkZJRgABAQAAAQABAAD/2wCEAAkGBxQTEhUUExQWFhUWGBgaFxgYFx0aGxscGhcfGBwcGhkYHCggIBslHRsYITEhJSkrLi4uHB8zODMtNyguLisBCgoKDg0OGhAQGywkICYsLDQvNCwsLCwvLC0tLCwvNCwsLCwsLCwsLTQsLCwsLCwsLCwsLCwsLCwsLCwsLCwsNP/AABEIAOYA2wMBIgACEQEDEQH/xAAcAAEAAwADAQEAAAAAAAAAAAAABQYHAwQIAQL/xABPEAABAwIEAwUFAgYNCwUAAAABAgMRAAQFEiExBkFRBxMiYXEUMoGRoUJSIzNTcrHRCBUXQ1RigpKTorLB0hYkNGRzo7PC4eLwNURjdNP/xAAaAQEAAwEBAQAAAAAAAAAAAAAAAQQFAwIG/8QALxEAAgIBAwIDBwQDAQAAAAAAAAECAxEEEjEhQSJRcQVhgZGh0fATQsHhIzKxFP/aAAwDAQACEQMRAD8A3GlKUApSlAKUpQClKUApSlAKUpQClKUAqJ4m4hYsWFP3CsqE7ARmWqNEoBIlRj9cDWojj7j23wxv8Ic7ykktsjdXIFX3UzzPQxJrB12mIY497Q+oJb2CiCEJTzDSOex56nc1ztuhVHdN4RDaXJpvBvaybx64CmsraVJLQEZwg6eLXUyJMaDMB51P3HFF2ASwm2uJ2QpardYHTxZ0r5807c50xWww44diqGZKm3UhKVHmF7SBposR6a1olVf/AE5xODymsopW3ShPpwyYR2tstLDV/a3NouYKlJC29p0WkyRMgQD69LhhHE9pcj8BcNOcoChP8068ulUJi/UkZTC0HdCwFJPwO1Rt7wDhl6ZbCrR47Bs+EkDkk6fKK7Q1EXydIaqMuehs1K82v4vi2F34smLtVyVFGVKxnSrOBAIXJToBOVQjXXet5x/GhZWS7h8pJbbBVGgUuIhM9VaAedWC0nkmaVmfYVj1xdWrxuErIDylJdPuq7wlSkp/NVOg0GYCtMoBSlKAUpSgFKUoBSlKAUpSgFKUoBSlKAUpVR7SONm8MtiqUqfWIZbP2jzUQPsjcn0HOgLOm8bLhaC094EhRRmGYJJICineCQRPlXU4jNyLdw2YQX8p7sOe7P6+k6da858C22MXWIC+YStTkkredlLRSoGUknQpI0CUzGkRAr041MDNAMCQNRPOD0oDy6z3aELvsS765uA93S2XNChcFQzhR1EJOkRyjnVzv+NrdlNsseJh4KGZO6CmNCgesEbipjtm7PTcNqurRJ74EKebTs6EpIC8vNxIMeYJ5xWJYZhl1ctIZbbUUJWpQUZCQSACMx05bb1k6n2bG6e+2TfV9+zXb0fz75OU4rmTNP43skXDVtctkK7t5ohQMgoWsA6z1yn5+dTJrp4Na93ZNWzgBKUwog6TnKtNPSu5VXSQnXB1y4TePQzrpJ4S7CpnhW1zPZuSBPxOg/vPwqGqyYMMto6W4W6QshAImQmEiJ6+m9XILLPFazIo3ZrY+249e3ihKGVLyEiPET3aPKQhJ+nWtA4w4bXiT7bDuZFkz+EcgkKecOiUAjZCRJJ6kAaiRRuzviBjBbdbN6xcsuqWXHHFMyiT4EpQtJMphJIO0lUb1peF8cYfcEJavGVKJgJKwlRMTolcE/AVpo2FwTNhZNstpaaQENoACUp2AFdilKkkUpSgFKUoBSlKAUpSgFKUoBSlKAUpSgILjbiNOH2btyoBRQAEJmMyiYAn6nyBrMeEezp7EnRiOLrKu88SGNRKSJTm18CBOiBr1O83bHMF/bC/bDpPstlCynUBx9WqQeobSAT+fHWqt2kdqSkuGxwz8I+qUKdTrkUfst8ioCZVsn1BiG0llgueN8c4dh47px9tJbASGmxmUmBATkR7vSDFVd7tCu7oH2VgWrfJ18Z1n81kQB6lRmqhgXB7TMLe/DPnxLUvxBK9zlkamftGdaslU5arcvAUbdVjpA4G0OlWd24fdWYkqcKU6dGkEIA8ormAr7Sq8pOXJTlJyeWxSlKg8iiTBkaHypXxJnbX0oCRYxl0DKohxPNKxmEdNdaj7/hvDb0FK7dNu4oQHGoSAeRgQOQ3Hx50pXuNko8M6RtlHhn4w3ie+wZaWMRCrmynK3diSpIOvjEqJ3jKdehVoK1bCsTauWkusOJcbVspJkenkR05Vn9jiCSgsXCQ4wsFJChMA/3fo5VU8AWvAcVDKio2F4R3ZklKSogJJn7Sdj1SQfS7VapmjTcrPU3elfAa+12O4pSlAKUpQClKUApSlAKUpQClK+KVAk0BmPa/ximwtvZLYxcPhQGUkqQlZ8S5BkLUVGDvMnlVa4P4URYtFxcKuFjxK+7P2U+XU8/Sq/bPHFccduVfimVSkbjK2crY16kZj8a0LEDt8awvaV7svhpovpzL398fQq6mzCwjp0pSu5mioDifiluzgFJWtQJSkGPLxHkP1VZ7G2zqMzlSlS1RvCRMDzO1YJxFi6rq4W8rTMfCmZCEj3Uj0HzMnnXemre8vgs6ene8vgk8X42unpAV3SDOjehjaCrc/StF4MvC7ZsqOpCcp9UnLz3MAa9ZrJMJss7rOYeBbqUT/KTI+Sh860Ts/dCXLxgCAh4qTpsCSkj+qnT1r3dtxtj26/wd9RXFV+FcF2tW8y0p6qSPmYrBL19SHncilJ8ahoojTMeleieG25uUeUn5A15yxT8c7/tF/wBo1OlXRnnRroyQw/iu7aIIeUoDTKslSY6Qf7q0rhvi1m6hPuOx7h5x91XP038qylOGqDSH1asqUUFSNSlQ+yoGIMQRyIO+8WvAuHFd4LdWUpeQXrW5RIIUkSkgxMclIIkaEba+NTZTGOX7/pz8ucc4O1tUJLyZpldq6w1OIWjlm6AVBJWwoz4VgGDpyBPyJFVLhnHlOKXbXAy3LUhQiAoAxmH09ZkabWqwfKHEKGpChp15R8dq5RbjJMoLdXPqSPYzxcbq2Ns+f85tYQoGZUgeFKiTurQg+Y860avP1hcN2nFIDLo7t5wpcCdQFOpP4MwPyuU6bT5GvQNaSeUayeVkUpSpJFKUoBSlKAUpSgFKUoBVb7R7gt4ZeKCsp7hwAzGpTGh6mYqyVSe2UKOEXOUT4UzvoM6ZOgO3/hoDMux5iLVxWWCp0jNG4SlMa8wCVfWrJd3QNwpvNqlttWXpKlgn4gJ+lVjhHFE2uDh4nZahtMFTmXaNYma7d7eBGLFKhAeYQGzyJSVEj13+lfK1wc9fOb85Y+GP4ZRui3u/OCdpSlahRO+l4osL5aZCg0qCBJ9xVefuHcLNy+GhzSs7x7qCRJ6SBXo3ht1J7xlZgOpgecggjXSYNZNwphP7W4kW70FteWGFH3FFRGoXttInrpXWVrr085R5SZoaaWIPBzcCcP8Af2KFDRYu0OgqmIbICogfdzddRTgI/wCd3/55/wCIutJtbZLSAhAhImB5kySfMkk/Gst7MXyt66Wd15VGOpWo1m6DUS1Erp9umPi/6IsluhJ/nJqvDH+ko9Ff2TVT4F4XZvDjFk4AUIuFd0ogZ0LCnEhQVEzCRI2OumtWnh5cXDfmSPmk1wdkrCkYljIUIPtGb4KW4pJ06gg1saXuNH3Mj4TaKH7nDbgZe+CmjMwl1BOQ+kjePu1fez7h5+1ZIfWDJzIbGobJBBIV1IOoGlXbHuzpDuIe3t5O8yAZFSElwaBZIB1ywNuU1F47ZYmzqzZNvCYOS4E7TICkJ05ddqyvaWn1Ns5Qpj4XjPHK8s+7Cfod7IybwiodozQYctr5I8SHA24Z3QQSAfkqori7jgNfg7VQKyNXBqEAj7J+/B35eu3S4xxnEnGls3NkplCspktOAgBUp8RMco261PdkPZabgpvL1MMgy00QQXCD7yx+T00H2vTe77O0tldKjdyuO/Q8qlNpy7HL2L9m63XG8QusyW0KDjCZIU4oGQtXPJMEfe9N9/r4lMCBtX2tMsClKUApSlAKUpQClKUApSlAKiuKsP8AaLO4ZAkuMuJABiSUmNfWKlaUB5LfKzg+RSSO5vClQggp8B9/p4lEa+QqV4rfUu2w++aIKmkpQ4QvMQoBMBXnIXM6+LWaku2LC1WN4+tKCq3v0EqB2DoMyFEHUK8UdFEacs4w/FFtIcbHibdTC0HYn7KvJSTBB+FZ70slPeu0m/VSXVev9HNwNuw+8S80h1HurSFDynkfMbV2Kz3svxj3rZR6rbn+sB/aj1rQq8WQ2ywZdsNkmhXNjDqLtnubttLyJBB9xaSOaVJ2PLbbSuGleVJrg8xk4vKIxq0cZZdZbWXGVNrS2lw/hEFSCAA5ACkyRoQCBzMVX+zrCXLf2gPNlCszYBI0IhROVWxG21XOleYKMN21f7cnt3ScXF9zvYF/pDX53/Ka4eA7mMfxRGaMwQQmd8oSJA5wD9a4WnCkhSTBBkGj+Dvquf2ywwtpu8pRcNO+44CB4kn7J8I6bDXQzZ08knhnbSzUXhmuUrK7btg7lfdYnZO2q/vJ8aD5gQDHoVVZbvi1dxbF3CQxdrG6VOlCk/yCnfyJTvzq8aJblJB0IoBWK4N2zP27pZxW1LZn30JKSn1bVOYeYPwNaxgXEFteI7y2eQ6nnlOo8lJOoPkRQEnSlKAUpSgFKUoBSlKAUpSgFKUoBSlKAjsfwRm8YWw+gLQsfEHkpJ5KHI15h7Quzu4wxcmXbdROR0DQawEufdVqPIzpXq+uC9tEOoU24kLQsEKSoSCDyINAeKLW5U2tK0KKVJMgjcVsfCfEKbtoGQHUj8Inb+UB901wdofY0824p7D0940dSzPjQZ1CJ95PxkedZbh187aPZ0+FxBKVJUPgpKhv5EVytrU17zjdSrF7zdqVE8P8QM3SAUKAWAMyDukx5jUeYqWrPaaeGZTi4vDFKUqCBXLbXK2zmQopMRI/61xUoCSu8US+ju7php9B5KH1Ghg+Yiqnd8ANl3vsJuXLV/UhtSiAdZhLiTIG3hM1NUrpG2UTtC+cSKtOK0uK9g4jtkpVoG31IAgnSc6NBuPGgwOddPjDsyuMNBvcLfdKUeIpSYWhO5IUk+NHUEbdauFybe8a9nv0BafsufaSfJQEg+Y+NR2E4k/gTqWLparjDXSA0+dSyTyUBPg8viOYq7XapmhVdGfqSnZP2mJv0i3uSE3SRodg6BzSOSuqfiPLTKwftS7OS2f2ywzRP4xaWzGX7Qcay8uZA23Gm1s7J+0xN+lNvcEJu0jTkHQB7w/jdU/EeXU7GmUpSgFKUoBSlKAUpSgFKUoBSlfFqgSdhQH2lR2B47b3bfeW7qHE6TlOonkpJ1SfIgVI0AqscYcB2eIJPfNgOcnkQHB8Y1Hkqas9KA8v8Y9ll7hx75mX2k6hxsELRHNSRqPUSNDtXFw72gkQi6Ej8qkaj85I0I8xr5GvUtZj2v8AA1m5Zv3YbDb7SCsLR4c0HZYGhnrv514nCM11PE64zWGRFneNupzNrStPVJmuesDsb9xlWdpakKHMH9I2I8jWicI8bKfcQw8gZ1aBadAYBJzJ+HL5VUs07j1RQt0so9V1ReKUpVcqilKUAqTw+5Q4hVtcgLYcBSQrlPnyE8+R1qMpUptPKJjJxeUMJvnsCfTbPlTuGPKhl06lhRPuq/i6/wB45iobtX7OSwTiWHkpSk944lBjJz7xuPs8yOW402uCbVN9ZPWbuso8B5iNUn1SqPhX3sb4gFxaKs3/AMfaS04hWsoHhSddCNCk+nnWhVPejVps3xJTsp4qOIWCHHPxzZLbu2qkgEKgbSkg+s1cqyvhvCf2nxdTCZ9kvwSyTqEOplXdlUCNMwG5Iy+ZrVK6nYUpSgFKUoBSlKAUpSgFKVRu1vjJeG2qFs5C844EpC9RABUo5ZBIGgkbFQ60BU8T7IbtF07d2F6hlxbi1ISQtISlapKSsFU/FMGrfw9fYuwMl/bt3ABAD1stOYjQSW15QepIgx9nrlLHbHi6oUGWlJPRhcH0IVUp+7TiH8AT8nP1UBu4NfayLAu25uQm/tnLcnZaQVI85BAUPhmrTsIxu3ukZ7d5t1MxKFAwRyI3B1Gh6igO/UTxbal2xum0pzKWw8lKdNVFsgDXTeKlq/DyZSR1BHzoDw/Vl7PGc182ZjIFq9fCRH1qCxC27t1xuZyLUmYicqiJjltWk4Rgvc4mVDRK2EuJEffCQoeUKmq91qj4H3T+mPucrpYg/QulcF8FFteQwrKrKRyMab+dc9KomQYE7euKWXCtRX97MZ+dT+F8dXTRGZQdTzCxr8FDX9NQ+PW3d3LyPuuKA0jSdDHQiDXQrTcYyXVGy4xmuqNtwDiNm7T4DCxuhUBQ9Oo8x9KmK8+svKQoKSSlQ2IMEehFbBwTj/tTPjP4VvRfn0Vtz/SKp3U7eq4KF+n2eJcFos7ktrSsbpPzHMfEVXOKHxhmN21+2T3N2Jc1EEGEubnzQvlrU7Ud2h2vtGELMSu1WlY/NUcp5+Z67CmnliWCNLPE8eZrePYSm6ZyzChC2nBuhadULSfI/AiQQQSK71qpRQkrTlVAzCZg8wDzE1WOyrGvasMtllWZaEBtZJk5m/D4tSZIAOupmedW2r5pilKUApUPxRgyrpgobfdYcElDjTikEGPtZSMyfI1574lu8bw5457y5UlB0UXFKT5ZkKJG3UEHlQnB6cpXlEdq2L/wxX9G1/8AnUpadruMQEgpcIG5YlR8zlgfShB6apXnvDe1TGjJ9mS4P9ipMfEGrtwdxVit2sBxlhobkQoqjqrx+Ebb6npQnDNOrzz+yNxQrvGGIIS00VSdiXFctOQQBMn6V6FQDGup58qwT9klh4D9q8ABnQtBVzORQIkdBnPzNCDodiHGfcuexPKPdun8CSdErP2PRWkDr61vM1ilzwBbPW7RaPdOpQjK6jXMQkaqAgEk65hBrS+Dr95bARcj8O2AlShs4Bs4IAGvNPI+RFZNWvo1DxF4fk/4KdjT6olMUwtm4R3b7SHUfdWJ+I6HzFZLx1wHa2CFXdreKs1gEJRmJznmlBBzydOoEaxuNN4hxvuEw2kOOnZBVlA81GCQPQEn6jJsQ4ZcvHe+v7hTy9ghAyISJnKnnG/QnSTVuNijyzzG1R5ZJdkvapcPXSbS9WFhwENOFICs/JKiIBBAOsTMda3BxUAnoJryJxbgpsbhK2pSgkKaVMlKkwYnqDB1r0QeLEvYG5fNrIV7M4ZA1S6ElHumdnOuka6irUZKSyi5GSkso80XzQeF1cJCiA+kg9EuFw6j1Ca2tdoCGHftJayeoUEH6FP1NZx2a4WLlu5bO2e1UfRLiir+rm0rR8Tvf85bZB/elrUP5aEp/wCasHV3OetjWv2t/JwX9lbUvKaP3SlKsmcZH2k22S9J/KISrf1T/wAtROAYZ361g+62044r0QnT+sUirn2rWvhZd6FSDp18Qk/A6etXbCeGmWkqcQ2EOOW6W1JgATk10jQkxPoKavXrT0x83lL4YNOuz/EjE3MNItkXEGFuKQNo8KQfWdTXLwziqra4QtOxOVQ+8knUf3jzAq08f2yLS0tLNMFQzOLI5qIgn4mfgkVTbO1V3zaFApJWgajbMRBj0INW9Nd+vU5vht49MnbpKLybwK7eHNpWpTK/cfQppX8sQOY511YrsYb+Ob/PT/aFVYvDMeLw0zp/sfC42b61XMMujQyCFeJCtJ09waVsVZP2Pf8AqOM//aV/xXa1itVG0hXRxjF2LVsu3DiW0J3Kj8NBuT5CunxTxMxYthb60pKiQgExmIE/IczWG8Sv2V86Xrm9UtXIB0BKR0QnJoPr1mh7UcloxHt9YTmDNq4sgwCtYQCJ30CiPSKpPE3a8/dgj2W3RqcpOZZyn7KpISofD4ColyywcjS4eB65VH6d1XSdtMMBgXFwrzDYj+tB+lQMYK84+SsrACCTICdAOfh6Cu0zjNwg5kvOgjmFq/XXcvLexAlt58+RbTJ+OaK6eS2+89/NT/iqSDus8XXidrhZn70L+WYGKlsL7TsRYEIeG86oT9QmAfjVOVvptXas73u/3ttes+NM/DfagyzSbLt2v0CFt27h6lKkn+qqKkuIOMLbHbMtLa7q8aClMgKCpVHupJiQqACOWm8TWfYfxO0gyuxt1b6hMfRWYfSp+x4vsNCq1DahrKWkKgg6QQAfOYFQSkvM4MP44dt7JloQFtulC51WGwQoQDpzWjnEDatIx3Gu5baU2qFPONIQQeSlAkjX7k6+dZZxHYMXZXcWSs6wMzzcEHX7SQoCfMCa5MXxwu4baLBHfW7uSeYyolB1HMAeXhrE1Ps6H61c4L9zz8eq+q+pXsq69DTyZ1OppUdgGJi5YQ6N1DxDooaKHz+hFSNdmsPDMppp4ZFcTYQLq3U3AzboJ5KG2vIHY1n2F8SO2llfYe5KO9CcoImFBaQseQUidfIda1aqrxtwt7UnvG/x6RAkwFDoZ2PQ/PysUW7ej4LOmu2Pa+Dv9mGAm3ti4sEOPwog8kCcmnImSeuoro22I95jFyJ0Q2G0jUe6U5tD/GzbVC8OcbP2KvZr1CihMAE++gbj85Px05HlUb2fPlzEFLVutLqjHU6ms+jSWrU23W910a46/ZLBYsi3GTfkarSlKsGaV/jnDy9aFIjMHGsskgSpwN8vzx9avFRKGQuUkxmBFSq1bk6Dc+VYPtabc4w8sv54X8Fqp5hgq3E3Bjd1cMvkxlIDoM+NA1A6DXQ7aE9KzvCLFV5iS3E6NodzqIMgJSrwgHziB5VbeMuI13E2dhK1H8a4g+EJ5pz7a8zPlzNSfDOCptGA2IKjqtXVX6gNB/1rU9mxurp3WvtiK8l5/b0Os7HCHvJauS2JC0xvmEfOuOunjF33LDrvNCFKG+8aba7xrVpclFLLwd/sYeSu/wAXUkylVySk9QXHCD8q1usq/Y84flsXX1A5nnleIgSQgATO58WffmDWq1rG2jDe03gG5uHw/cXqVFUhDaWiEtpGsJlz5ncmqM72bPT4XmyORIUD8gCPrW/ce8Ku3jR9nuXGHQPCM57pRG2ZMGOfiSJ15152xnB8WadUl5F1mBIzDOUqy6Skp0I21FQeljyP292dXQ91TSvRRH9pIqPueEX0D3mTG4DyJHqCRXTXgN2SSbd8k6kltUk+elfP8n7r+DPf0av1UHwOB3DlJSVFTZA6OJJ+ABrr24SVDOSE8yBJ26SK5PYXfya/5p/VT2Fz8mv+af1VJBf+GMIwxZGRffL+674T8EaT9auqLJsAANoAGwyD9VYUuzcAkoWAOZSQPnFfhl5SDmQopPVJIPzFRg9qeOxuD+C26pzMNkqmTkE6+cVTn+zWVEofhM6Aokgeuaqdb4/conK+4J38RP6a7jXGN4kR3xPqEk/MimGHKL5RasN4DdYdS63cgKSZH4LTzBGfYjSvxxnwepUvW41OrjadifvIHxOlQzfaDdiJ7sxEyjf4g1M2PaSn9+ZI21bM+vhVHlzqOpOY8ELwNxKLVZbd/FLOp5oVtMdOvpWsIWCAQQQRII2INUTEU2GI6ocDT5iCoZSTpoobK6SD866GA487hy1W12lXdg+GBOXXdJO6DvH/AFFV7qd3iXJQ1Omz4ommUrrYfftvIC2lhaTzH6CNwfWuzVPgzWsHTxLDGn0ZHUBQ89x6HcfConCOEGbZ/vmlLGihlUQR4uhgHTzmrFSvSk0sZPSnJLCfQUpSvJ5P00uCD0qBxrAV3RHf3Lhbme6QAhH95+c1OUrxsjv346+Z7jOUeDrWFi2ygNtJCEjkP0k7k+Zrs0pXs8N5FUXtIxgwm0akrWQVgbxPhT6k8vIdat2LYghhpbqzASD8TyA8yaq/ZFw69iGI+2ug900vOpWwU59hCfTQ6bAAc6saevL3PsWtLXulufY3TgXBvY7C2tyAFIbTniIznxL238ROvOp6uNLycxQCMwAJE6gGQCR8D8q5KvGkK4bq0Q4Mq0hQ6EVzUoDPuJOGHWvFatKeTBJTnSFDyTm3+JFZNjHG77C8jlmWlgkEOEjbpoJ9fSvTVda/w9p9JQ82hxJ3StIUPkR5Cowet7PKVz2g3ihCShGuhSmTHTxSPpUZccV3i5zXDmv3Tl+WWI+Femj2Y4V/Am/mv/FX5PZnhP8AA2vmv/FU4I3M8q3F66vVbi1TvmUT+k1169bMdnWFJMizZP5wKvoomlx2d4asQm1ZQeqUJ/QQQaA8k0r0NxP2flhJVb2ls+nzSlKh6pDZkeh+ArNsZx2+b/8AaIaTyPdZxpEwrVBGvSoJ2ooVKmL3H7pXvrI1MAJCR8IAqIJqTyfKmGccUpsM3ALrQ93UBbZ6oVHT7JkVD13cHw1dw8lpG6jv0HMn0FCUShs126Pa7R+W82WfcWCdcqkHRWmuhI0nlVpwPtDQrw3KcivvpEpPqNx8JqJxtj2h9nD7TVtrQnln+2o+mvxJ8qjOKeHjbrdUkHuUu90gndRCMxI/851WsnU5quT8TX5+epytrhN4fJr1rcocSFtqStJ2KTI+lc1YsPaLIMrQ4pC3kZ8gGySYSVA6HNBMdK1rBHHlMoVcBIcIkhPKdp8+sVWnBJbk8ozrqf0+ueh36UpXM4ClfKzLiDjC7ZuXW0OJyoWQJbQTHrlr3CtzeEdK6nY8I06o/GcYatmyt1QEbJkZlHokfL0qgWGI4vewhhLq5O7bQSNYGqwkADUakitA4I7FyVd/iisytCGQon+kXz5aA/Gu8dM/3Msw0b/cyscMYBc49cBbktWbRGYiY80oJEKWY1P2R8Adf4jx5jCbdm1tWwp9YDdtbpOpOwUskzlndR1JnXciL4n7TbSxCbSxbFw8AUIaZAyNkaBJy+f2Ug7Haut2ccDXHtKsTxNWa5Xq2g692CNz91QByhI90T10tpJLCL0YqKwi+8OYaphkB1fePL8by/vOECcogQgaJSOSQKlaUqSRSlKAUpSgFULtLYcaR7QzareiO87pXijae7ykkDSSNhuIEi+0oSng8y/ult/wdf8ASD/DXIx2mtg/inU9SlYJ+UCfnWg9oHY6zduB61KbdZnvEhPgVucwEiFT8DVAv+xq4bH4wnz7rSIndC1VGEelKTJe37ZgjZVwfJSUK/SufrX297RrN05icqj7xS2oZvUbT6VUz2aubd+ifzVU/c1c/Lo/mmnQnxeRO3PG1iRJlcbDu5+WbT61XsQ4utFKJTYtqM+84EiRsNAk/prk/c1c/Lo/mmuG54A7sS5dMoHVWn6TUdA9xWb7EELkJYabnmnPI1nTMo/oqwcMtE2rwtVj2s+8CIX3ekpaM6ydzvsIGhqFxDDmGwct0lxXRKFQf5R0qOYeUhQUklKgZBBgg+RqTznDLv2UXyWbtTTiQFupypUQQoEHNl12Co+YFaPj/DyLosBUBtt0uLT96Rtp1JkmslTiKbsoWopbvGyFJc0Sh3KZSFRAS50OxiNNI2XD8WS5bh8jKMqlLB+yUTnSRHIgivmPbVU6ro319+nxx9v+Fa6LT3Iz26sfbMYcUR+CtygHeCUAAJ8pVJI8j61eqi+HbAtNSoQ44ouOSZOZZmCeeUQJ8qlK0ktsIwXZJfIz7p7pe5Clda8v2mhLjiED+MoDlOx306VDL43sgSO9OhjRCyPgYqVGT4R4UJS4RYqpuANs/wCUQbeZbcbd8OVaUlMlvMFQoHXMNxr8zXe/y5svyp/o1/qqm41xC2cSZumVSltTKpKTuhUnwnWrOnjJS6otaWEoz6rseoMbdct7Vxdsyla20FSWh4QrKJyjKN4mBG9YGjiLGceX3DJLbM/hO7BQ2kEfvjm55+GdemlejW1BQBGxEj0rhsLBtlORpCUJkmEiBJJJOnMkk1cNAp/Z92aW2GjOYeuDu6oDw9Q2PsjXfc/SrzSlAKUpQClKUApSlAKUpQClKUB1rrD2nPfbSr1SJ+B3qFveD2VBWQqbJGkagHrlP6JpShKbRXr7s0U5p+2D6B/8aEI5zuNfrUI72EMKMqvLhRPNQST8zSlA22de57AmMpyXbgVpGZCSN9ZAg7TzrpfuAf67/uf++lKED9wD/Xf9z/31cOHOz163bU2u7DqTsS1ChoE6nPqIAGuum9KVzsqhZHbNZREkmsMlHOCAU6PkK65AR8if76h77suU772I3KR0QlCBtH2YNKUVUFwjnGmEeEdRHYXYQM7tytXNRWkT8MlftvsMw4EEquCAdi4mD5GEA/I19pXQ6kvZdk2FNkkWoVIiFrWofIq3qXt+BcNQIFjakfxmULPzWCaUoCwJECBoK+0pQClKUApSl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4" descr="data:image/jpeg;base64,/9j/4AAQSkZJRgABAQAAAQABAAD/2wCEAAkGBxQTEhUUExQWFhUWGBgaFxgYFx0aGxscGhcfGBwcGhkYHCggIBslHRsYITEhJSkrLi4uHB8zODMtNyguLisBCgoKDg0OGhAQGywkICYsLDQvNCwsLCwvLC0tLCwvNCwsLCwsLCwsLTQsLCwsLCwsLCwsLCwsLCwsLCwsLCwsNP/AABEIAOYA2wMBIgACEQEDEQH/xAAcAAEAAwADAQEAAAAAAAAAAAAABQYHAwQIAQL/xABPEAABAwIEAwUFAgYNCwUAAAABAgMRAAQFEiExBkFRBxMiYXEUMoGRoUJSIzNTcrHRCBUXQ1RigpKTorLB0hYkNGRzo7PC4eLwNURjdNP/xAAaAQEAAwEBAQAAAAAAAAAAAAAAAQQFAwIG/8QALxEAAgIBAwIDBwQDAQAAAAAAAAECAxEEEjEhQSJRcQVhgZGh0fATQsHhIzKxFP/aAAwDAQACEQMRAD8A3GlKUApSlAKUpQClKUApSlAKUpQClKUAqJ4m4hYsWFP3CsqE7ARmWqNEoBIlRj9cDWojj7j23wxv8Ic7ykktsjdXIFX3UzzPQxJrB12mIY497Q+oJb2CiCEJTzDSOex56nc1ztuhVHdN4RDaXJpvBvaybx64CmsraVJLQEZwg6eLXUyJMaDMB51P3HFF2ASwm2uJ2QpardYHTxZ0r5807c50xWww44diqGZKm3UhKVHmF7SBposR6a1olVf/AE5xODymsopW3ShPpwyYR2tstLDV/a3NouYKlJC29p0WkyRMgQD69LhhHE9pcj8BcNOcoChP8068ulUJi/UkZTC0HdCwFJPwO1Rt7wDhl6ZbCrR47Bs+EkDkk6fKK7Q1EXydIaqMuehs1K82v4vi2F34smLtVyVFGVKxnSrOBAIXJToBOVQjXXet5x/GhZWS7h8pJbbBVGgUuIhM9VaAedWC0nkmaVmfYVj1xdWrxuErIDylJdPuq7wlSkp/NVOg0GYCtMoBSlKAUpSgFKUoBSlKAUpSgFKUoBSlKAUpVR7SONm8MtiqUqfWIZbP2jzUQPsjcn0HOgLOm8bLhaC094EhRRmGYJJICineCQRPlXU4jNyLdw2YQX8p7sOe7P6+k6da858C22MXWIC+YStTkkredlLRSoGUknQpI0CUzGkRAr041MDNAMCQNRPOD0oDy6z3aELvsS765uA93S2XNChcFQzhR1EJOkRyjnVzv+NrdlNsseJh4KGZO6CmNCgesEbipjtm7PTcNqurRJ74EKebTs6EpIC8vNxIMeYJ5xWJYZhl1ctIZbbUUJWpQUZCQSACMx05bb1k6n2bG6e+2TfV9+zXb0fz75OU4rmTNP43skXDVtctkK7t5ohQMgoWsA6z1yn5+dTJrp4Na93ZNWzgBKUwog6TnKtNPSu5VXSQnXB1y4TePQzrpJ4S7CpnhW1zPZuSBPxOg/vPwqGqyYMMto6W4W6QshAImQmEiJ6+m9XILLPFazIo3ZrY+249e3ihKGVLyEiPET3aPKQhJ+nWtA4w4bXiT7bDuZFkz+EcgkKecOiUAjZCRJJ6kAaiRRuzviBjBbdbN6xcsuqWXHHFMyiT4EpQtJMphJIO0lUb1peF8cYfcEJavGVKJgJKwlRMTolcE/AVpo2FwTNhZNstpaaQENoACUp2AFdilKkkUpSgFKUoBSlKAUpSgFKUoBSlKAUpSgILjbiNOH2btyoBRQAEJmMyiYAn6nyBrMeEezp7EnRiOLrKu88SGNRKSJTm18CBOiBr1O83bHMF/bC/bDpPstlCynUBx9WqQeobSAT+fHWqt2kdqSkuGxwz8I+qUKdTrkUfst8ioCZVsn1BiG0llgueN8c4dh47px9tJbASGmxmUmBATkR7vSDFVd7tCu7oH2VgWrfJ18Z1n81kQB6lRmqhgXB7TMLe/DPnxLUvxBK9zlkamftGdaslU5arcvAUbdVjpA4G0OlWd24fdWYkqcKU6dGkEIA8ormAr7Sq8pOXJTlJyeWxSlKg8iiTBkaHypXxJnbX0oCRYxl0DKohxPNKxmEdNdaj7/hvDb0FK7dNu4oQHGoSAeRgQOQ3Hx50pXuNko8M6RtlHhn4w3ie+wZaWMRCrmynK3diSpIOvjEqJ3jKdehVoK1bCsTauWkusOJcbVspJkenkR05Vn9jiCSgsXCQ4wsFJChMA/3fo5VU8AWvAcVDKio2F4R3ZklKSogJJn7Sdj1SQfS7VapmjTcrPU3elfAa+12O4pSlAKUpQClKUApSlAKUpQClK+KVAk0BmPa/ximwtvZLYxcPhQGUkqQlZ8S5BkLUVGDvMnlVa4P4URYtFxcKuFjxK+7P2U+XU8/Sq/bPHFccduVfimVSkbjK2crY16kZj8a0LEDt8awvaV7svhpovpzL398fQq6mzCwjp0pSu5mioDifiluzgFJWtQJSkGPLxHkP1VZ7G2zqMzlSlS1RvCRMDzO1YJxFi6rq4W8rTMfCmZCEj3Uj0HzMnnXemre8vgs6ene8vgk8X42unpAV3SDOjehjaCrc/StF4MvC7ZsqOpCcp9UnLz3MAa9ZrJMJss7rOYeBbqUT/KTI+Sh860Ts/dCXLxgCAh4qTpsCSkj+qnT1r3dtxtj26/wd9RXFV+FcF2tW8y0p6qSPmYrBL19SHncilJ8ahoojTMeleieG25uUeUn5A15yxT8c7/tF/wBo1OlXRnnRroyQw/iu7aIIeUoDTKslSY6Qf7q0rhvi1m6hPuOx7h5x91XP038qylOGqDSH1asqUUFSNSlQ+yoGIMQRyIO+8WvAuHFd4LdWUpeQXrW5RIIUkSkgxMclIIkaEba+NTZTGOX7/pz8ucc4O1tUJLyZpldq6w1OIWjlm6AVBJWwoz4VgGDpyBPyJFVLhnHlOKXbXAy3LUhQiAoAxmH09ZkabWqwfKHEKGpChp15R8dq5RbjJMoLdXPqSPYzxcbq2Ns+f85tYQoGZUgeFKiTurQg+Y860avP1hcN2nFIDLo7t5wpcCdQFOpP4MwPyuU6bT5GvQNaSeUayeVkUpSpJFKUoBSlKAUpSgFKUoBVb7R7gt4ZeKCsp7hwAzGpTGh6mYqyVSe2UKOEXOUT4UzvoM6ZOgO3/hoDMux5iLVxWWCp0jNG4SlMa8wCVfWrJd3QNwpvNqlttWXpKlgn4gJ+lVjhHFE2uDh4nZahtMFTmXaNYma7d7eBGLFKhAeYQGzyJSVEj13+lfK1wc9fOb85Y+GP4ZRui3u/OCdpSlahRO+l4osL5aZCg0qCBJ9xVefuHcLNy+GhzSs7x7qCRJ6SBXo3ht1J7xlZgOpgecggjXSYNZNwphP7W4kW70FteWGFH3FFRGoXttInrpXWVrr085R5SZoaaWIPBzcCcP8Af2KFDRYu0OgqmIbICogfdzddRTgI/wCd3/55/wCIutJtbZLSAhAhImB5kySfMkk/Gst7MXyt66Wd15VGOpWo1m6DUS1Erp9umPi/6IsluhJ/nJqvDH+ko9Ff2TVT4F4XZvDjFk4AUIuFd0ogZ0LCnEhQVEzCRI2OumtWnh5cXDfmSPmk1wdkrCkYljIUIPtGb4KW4pJ06gg1saXuNH3Mj4TaKH7nDbgZe+CmjMwl1BOQ+kjePu1fez7h5+1ZIfWDJzIbGobJBBIV1IOoGlXbHuzpDuIe3t5O8yAZFSElwaBZIB1ywNuU1F47ZYmzqzZNvCYOS4E7TICkJ05ddqyvaWn1Ns5Qpj4XjPHK8s+7Cfod7IybwiodozQYctr5I8SHA24Z3QQSAfkqori7jgNfg7VQKyNXBqEAj7J+/B35eu3S4xxnEnGls3NkplCspktOAgBUp8RMco261PdkPZabgpvL1MMgy00QQXCD7yx+T00H2vTe77O0tldKjdyuO/Q8qlNpy7HL2L9m63XG8QusyW0KDjCZIU4oGQtXPJMEfe9N9/r4lMCBtX2tMsClKUApSlAKUpQClKUApSlAKiuKsP8AaLO4ZAkuMuJABiSUmNfWKlaUB5LfKzg+RSSO5vClQggp8B9/p4lEa+QqV4rfUu2w++aIKmkpQ4QvMQoBMBXnIXM6+LWaku2LC1WN4+tKCq3v0EqB2DoMyFEHUK8UdFEacs4w/FFtIcbHibdTC0HYn7KvJSTBB+FZ70slPeu0m/VSXVev9HNwNuw+8S80h1HurSFDynkfMbV2Kz3svxj3rZR6rbn+sB/aj1rQq8WQ2ywZdsNkmhXNjDqLtnubttLyJBB9xaSOaVJ2PLbbSuGleVJrg8xk4vKIxq0cZZdZbWXGVNrS2lw/hEFSCAA5ACkyRoQCBzMVX+zrCXLf2gPNlCszYBI0IhROVWxG21XOleYKMN21f7cnt3ScXF9zvYF/pDX53/Ka4eA7mMfxRGaMwQQmd8oSJA5wD9a4WnCkhSTBBkGj+Dvquf2ywwtpu8pRcNO+44CB4kn7J8I6bDXQzZ08knhnbSzUXhmuUrK7btg7lfdYnZO2q/vJ8aD5gQDHoVVZbvi1dxbF3CQxdrG6VOlCk/yCnfyJTvzq8aJblJB0IoBWK4N2zP27pZxW1LZn30JKSn1bVOYeYPwNaxgXEFteI7y2eQ6nnlOo8lJOoPkRQEnSlKAUpSgFKUoBSlKAUpSgFKUoBSlKAjsfwRm8YWw+gLQsfEHkpJ5KHI15h7Quzu4wxcmXbdROR0DQawEufdVqPIzpXq+uC9tEOoU24kLQsEKSoSCDyINAeKLW5U2tK0KKVJMgjcVsfCfEKbtoGQHUj8Inb+UB901wdofY0824p7D0940dSzPjQZ1CJ95PxkedZbh187aPZ0+FxBKVJUPgpKhv5EVytrU17zjdSrF7zdqVE8P8QM3SAUKAWAMyDukx5jUeYqWrPaaeGZTi4vDFKUqCBXLbXK2zmQopMRI/61xUoCSu8US+ju7php9B5KH1Ghg+Yiqnd8ANl3vsJuXLV/UhtSiAdZhLiTIG3hM1NUrpG2UTtC+cSKtOK0uK9g4jtkpVoG31IAgnSc6NBuPGgwOddPjDsyuMNBvcLfdKUeIpSYWhO5IUk+NHUEbdauFybe8a9nv0BafsufaSfJQEg+Y+NR2E4k/gTqWLparjDXSA0+dSyTyUBPg8viOYq7XapmhVdGfqSnZP2mJv0i3uSE3SRodg6BzSOSuqfiPLTKwftS7OS2f2ywzRP4xaWzGX7Qcay8uZA23Gm1s7J+0xN+lNvcEJu0jTkHQB7w/jdU/EeXU7GmUpSgFKUoBSlKAUpSgFKUoBSlfFqgSdhQH2lR2B47b3bfeW7qHE6TlOonkpJ1SfIgVI0AqscYcB2eIJPfNgOcnkQHB8Y1Hkqas9KA8v8Y9ll7hx75mX2k6hxsELRHNSRqPUSNDtXFw72gkQi6Ej8qkaj85I0I8xr5GvUtZj2v8AA1m5Zv3YbDb7SCsLR4c0HZYGhnrv514nCM11PE64zWGRFneNupzNrStPVJmuesDsb9xlWdpakKHMH9I2I8jWicI8bKfcQw8gZ1aBadAYBJzJ+HL5VUs07j1RQt0so9V1ReKUpVcqilKUAqTw+5Q4hVtcgLYcBSQrlPnyE8+R1qMpUptPKJjJxeUMJvnsCfTbPlTuGPKhl06lhRPuq/i6/wB45iobtX7OSwTiWHkpSk944lBjJz7xuPs8yOW402uCbVN9ZPWbuso8B5iNUn1SqPhX3sb4gFxaKs3/AMfaS04hWsoHhSddCNCk+nnWhVPejVps3xJTsp4qOIWCHHPxzZLbu2qkgEKgbSkg+s1cqyvhvCf2nxdTCZ9kvwSyTqEOplXdlUCNMwG5Iy+ZrVK6nYUpSgFKUoBSlKAUpSgFKVRu1vjJeG2qFs5C844EpC9RABUo5ZBIGgkbFQ60BU8T7IbtF07d2F6hlxbi1ISQtISlapKSsFU/FMGrfw9fYuwMl/bt3ABAD1stOYjQSW15QepIgx9nrlLHbHi6oUGWlJPRhcH0IVUp+7TiH8AT8nP1UBu4NfayLAu25uQm/tnLcnZaQVI85BAUPhmrTsIxu3ukZ7d5t1MxKFAwRyI3B1Gh6igO/UTxbal2xum0pzKWw8lKdNVFsgDXTeKlq/DyZSR1BHzoDw/Vl7PGc182ZjIFq9fCRH1qCxC27t1xuZyLUmYicqiJjltWk4Rgvc4mVDRK2EuJEffCQoeUKmq91qj4H3T+mPucrpYg/QulcF8FFteQwrKrKRyMab+dc9KomQYE7euKWXCtRX97MZ+dT+F8dXTRGZQdTzCxr8FDX9NQ+PW3d3LyPuuKA0jSdDHQiDXQrTcYyXVGy4xmuqNtwDiNm7T4DCxuhUBQ9Oo8x9KmK8+svKQoKSSlQ2IMEehFbBwTj/tTPjP4VvRfn0Vtz/SKp3U7eq4KF+n2eJcFos7ktrSsbpPzHMfEVXOKHxhmN21+2T3N2Jc1EEGEubnzQvlrU7Ud2h2vtGELMSu1WlY/NUcp5+Z67CmnliWCNLPE8eZrePYSm6ZyzChC2nBuhadULSfI/AiQQQSK71qpRQkrTlVAzCZg8wDzE1WOyrGvasMtllWZaEBtZJk5m/D4tSZIAOupmedW2r5pilKUApUPxRgyrpgobfdYcElDjTikEGPtZSMyfI1574lu8bw5457y5UlB0UXFKT5ZkKJG3UEHlQnB6cpXlEdq2L/wxX9G1/8AnUpadruMQEgpcIG5YlR8zlgfShB6apXnvDe1TGjJ9mS4P9ipMfEGrtwdxVit2sBxlhobkQoqjqrx+Ebb6npQnDNOrzz+yNxQrvGGIIS00VSdiXFctOQQBMn6V6FQDGup58qwT9klh4D9q8ABnQtBVzORQIkdBnPzNCDodiHGfcuexPKPdun8CSdErP2PRWkDr61vM1ilzwBbPW7RaPdOpQjK6jXMQkaqAgEk65hBrS+Dr95bARcj8O2AlShs4Bs4IAGvNPI+RFZNWvo1DxF4fk/4KdjT6olMUwtm4R3b7SHUfdWJ+I6HzFZLx1wHa2CFXdreKs1gEJRmJznmlBBzydOoEaxuNN4hxvuEw2kOOnZBVlA81GCQPQEn6jJsQ4ZcvHe+v7hTy9ghAyISJnKnnG/QnSTVuNijyzzG1R5ZJdkvapcPXSbS9WFhwENOFICs/JKiIBBAOsTMda3BxUAnoJryJxbgpsbhK2pSgkKaVMlKkwYnqDB1r0QeLEvYG5fNrIV7M4ZA1S6ElHumdnOuka6irUZKSyi5GSkso80XzQeF1cJCiA+kg9EuFw6j1Ca2tdoCGHftJayeoUEH6FP1NZx2a4WLlu5bO2e1UfRLiir+rm0rR8Tvf85bZB/elrUP5aEp/wCasHV3OetjWv2t/JwX9lbUvKaP3SlKsmcZH2k22S9J/KISrf1T/wAtROAYZ361g+62044r0QnT+sUirn2rWvhZd6FSDp18Qk/A6etXbCeGmWkqcQ2EOOW6W1JgATk10jQkxPoKavXrT0x83lL4YNOuz/EjE3MNItkXEGFuKQNo8KQfWdTXLwziqra4QtOxOVQ+8knUf3jzAq08f2yLS0tLNMFQzOLI5qIgn4mfgkVTbO1V3zaFApJWgajbMRBj0INW9Nd+vU5vht49MnbpKLybwK7eHNpWpTK/cfQppX8sQOY511YrsYb+Ob/PT/aFVYvDMeLw0zp/sfC42b61XMMujQyCFeJCtJ09waVsVZP2Pf8AqOM//aV/xXa1itVG0hXRxjF2LVsu3DiW0J3Kj8NBuT5CunxTxMxYthb60pKiQgExmIE/IczWG8Sv2V86Xrm9UtXIB0BKR0QnJoPr1mh7UcloxHt9YTmDNq4sgwCtYQCJ30CiPSKpPE3a8/dgj2W3RqcpOZZyn7KpISofD4ColyywcjS4eB65VH6d1XSdtMMBgXFwrzDYj+tB+lQMYK84+SsrACCTICdAOfh6Cu0zjNwg5kvOgjmFq/XXcvLexAlt58+RbTJ+OaK6eS2+89/NT/iqSDus8XXidrhZn70L+WYGKlsL7TsRYEIeG86oT9QmAfjVOVvptXas73u/3ttes+NM/DfagyzSbLt2v0CFt27h6lKkn+qqKkuIOMLbHbMtLa7q8aClMgKCpVHupJiQqACOWm8TWfYfxO0gyuxt1b6hMfRWYfSp+x4vsNCq1DahrKWkKgg6QQAfOYFQSkvM4MP44dt7JloQFtulC51WGwQoQDpzWjnEDatIx3Gu5baU2qFPONIQQeSlAkjX7k6+dZZxHYMXZXcWSs6wMzzcEHX7SQoCfMCa5MXxwu4baLBHfW7uSeYyolB1HMAeXhrE1Ps6H61c4L9zz8eq+q+pXsq69DTyZ1OppUdgGJi5YQ6N1DxDooaKHz+hFSNdmsPDMppp4ZFcTYQLq3U3AzboJ5KG2vIHY1n2F8SO2llfYe5KO9CcoImFBaQseQUidfIda1aqrxtwt7UnvG/x6RAkwFDoZ2PQ/PysUW7ej4LOmu2Pa+Dv9mGAm3ti4sEOPwog8kCcmnImSeuoro22I95jFyJ0Q2G0jUe6U5tD/GzbVC8OcbP2KvZr1CihMAE++gbj85Px05HlUb2fPlzEFLVutLqjHU6ms+jSWrU23W910a46/ZLBYsi3GTfkarSlKsGaV/jnDy9aFIjMHGsskgSpwN8vzx9avFRKGQuUkxmBFSq1bk6Dc+VYPtabc4w8sv54X8Fqp5hgq3E3Bjd1cMvkxlIDoM+NA1A6DXQ7aE9KzvCLFV5iS3E6NodzqIMgJSrwgHziB5VbeMuI13E2dhK1H8a4g+EJ5pz7a8zPlzNSfDOCptGA2IKjqtXVX6gNB/1rU9mxurp3WvtiK8l5/b0Os7HCHvJauS2JC0xvmEfOuOunjF33LDrvNCFKG+8aba7xrVpclFLLwd/sYeSu/wAXUkylVySk9QXHCD8q1usq/Y84flsXX1A5nnleIgSQgATO58WffmDWq1rG2jDe03gG5uHw/cXqVFUhDaWiEtpGsJlz5ncmqM72bPT4XmyORIUD8gCPrW/ce8Ku3jR9nuXGHQPCM57pRG2ZMGOfiSJ15152xnB8WadUl5F1mBIzDOUqy6Skp0I21FQeljyP292dXQ91TSvRRH9pIqPueEX0D3mTG4DyJHqCRXTXgN2SSbd8k6kltUk+elfP8n7r+DPf0av1UHwOB3DlJSVFTZA6OJJ+ABrr24SVDOSE8yBJ26SK5PYXfya/5p/VT2Fz8mv+af1VJBf+GMIwxZGRffL+674T8EaT9auqLJsAANoAGwyD9VYUuzcAkoWAOZSQPnFfhl5SDmQopPVJIPzFRg9qeOxuD+C26pzMNkqmTkE6+cVTn+zWVEofhM6Aokgeuaqdb4/conK+4J38RP6a7jXGN4kR3xPqEk/MimGHKL5RasN4DdYdS63cgKSZH4LTzBGfYjSvxxnwepUvW41OrjadifvIHxOlQzfaDdiJ7sxEyjf4g1M2PaSn9+ZI21bM+vhVHlzqOpOY8ELwNxKLVZbd/FLOp5oVtMdOvpWsIWCAQQQRII2INUTEU2GI6ocDT5iCoZSTpoobK6SD866GA487hy1W12lXdg+GBOXXdJO6DvH/AFFV7qd3iXJQ1Omz4ommUrrYfftvIC2lhaTzH6CNwfWuzVPgzWsHTxLDGn0ZHUBQ89x6HcfConCOEGbZ/vmlLGihlUQR4uhgHTzmrFSvSk0sZPSnJLCfQUpSvJ5P00uCD0qBxrAV3RHf3Lhbme6QAhH95+c1OUrxsjv346+Z7jOUeDrWFi2ygNtJCEjkP0k7k+Zrs0pXs8N5FUXtIxgwm0akrWQVgbxPhT6k8vIdat2LYghhpbqzASD8TyA8yaq/ZFw69iGI+2ug900vOpWwU59hCfTQ6bAAc6saevL3PsWtLXulufY3TgXBvY7C2tyAFIbTniIznxL238ROvOp6uNLycxQCMwAJE6gGQCR8D8q5KvGkK4bq0Q4Mq0hQ6EVzUoDPuJOGHWvFatKeTBJTnSFDyTm3+JFZNjHG77C8jlmWlgkEOEjbpoJ9fSvTVda/w9p9JQ82hxJ3StIUPkR5Cowet7PKVz2g3ihCShGuhSmTHTxSPpUZccV3i5zXDmv3Tl+WWI+Femj2Y4V/Am/mv/FX5PZnhP8AA2vmv/FU4I3M8q3F66vVbi1TvmUT+k1169bMdnWFJMizZP5wKvoomlx2d4asQm1ZQeqUJ/QQQaA8k0r0NxP2flhJVb2ls+nzSlKh6pDZkeh+ArNsZx2+b/8AaIaTyPdZxpEwrVBGvSoJ2ooVKmL3H7pXvrI1MAJCR8IAqIJqTyfKmGccUpsM3ALrQ93UBbZ6oVHT7JkVD13cHw1dw8lpG6jv0HMn0FCUShs126Pa7R+W82WfcWCdcqkHRWmuhI0nlVpwPtDQrw3KcivvpEpPqNx8JqJxtj2h9nD7TVtrQnln+2o+mvxJ8qjOKeHjbrdUkHuUu90gndRCMxI/851WsnU5quT8TX5+epytrhN4fJr1rcocSFtqStJ2KTI+lc1YsPaLIMrQ4pC3kZ8gGySYSVA6HNBMdK1rBHHlMoVcBIcIkhPKdp8+sVWnBJbk8ozrqf0+ueh36UpXM4ClfKzLiDjC7ZuXW0OJyoWQJbQTHrlr3CtzeEdK6nY8I06o/GcYatmyt1QEbJkZlHokfL0qgWGI4vewhhLq5O7bQSNYGqwkADUakitA4I7FyVd/iisytCGQon+kXz5aA/Gu8dM/3Msw0b/cyscMYBc49cBbktWbRGYiY80oJEKWY1P2R8Adf4jx5jCbdm1tWwp9YDdtbpOpOwUskzlndR1JnXciL4n7TbSxCbSxbFw8AUIaZAyNkaBJy+f2Ug7Haut2ccDXHtKsTxNWa5Xq2g692CNz91QByhI90T10tpJLCL0YqKwi+8OYaphkB1fePL8by/vOECcogQgaJSOSQKlaUqSRSlKAUpSgFULtLYcaR7QzareiO87pXijae7ykkDSSNhuIEi+0oSng8y/ult/wdf8ASD/DXIx2mtg/inU9SlYJ+UCfnWg9oHY6zduB61KbdZnvEhPgVucwEiFT8DVAv+xq4bH4wnz7rSIndC1VGEelKTJe37ZgjZVwfJSUK/SufrX297RrN05icqj7xS2oZvUbT6VUz2aubd+ifzVU/c1c/Lo/mmnQnxeRO3PG1iRJlcbDu5+WbT61XsQ4utFKJTYtqM+84EiRsNAk/prk/c1c/Lo/mmuG54A7sS5dMoHVWn6TUdA9xWb7EELkJYabnmnPI1nTMo/oqwcMtE2rwtVj2s+8CIX3ekpaM6ydzvsIGhqFxDDmGwct0lxXRKFQf5R0qOYeUhQUklKgZBBgg+RqTznDLv2UXyWbtTTiQFupypUQQoEHNl12Co+YFaPj/DyLosBUBtt0uLT96Rtp1JkmslTiKbsoWopbvGyFJc0Sh3KZSFRAS50OxiNNI2XD8WS5bh8jKMqlLB+yUTnSRHIgivmPbVU6ro319+nxx9v+Fa6LT3Iz26sfbMYcUR+CtygHeCUAAJ8pVJI8j61eqi+HbAtNSoQ44ouOSZOZZmCeeUQJ8qlK0ktsIwXZJfIz7p7pe5Clda8v2mhLjiED+MoDlOx306VDL43sgSO9OhjRCyPgYqVGT4R4UJS4RYqpuANs/wCUQbeZbcbd8OVaUlMlvMFQoHXMNxr8zXe/y5svyp/o1/qqm41xC2cSZumVSltTKpKTuhUnwnWrOnjJS6otaWEoz6rseoMbdct7Vxdsyla20FSWh4QrKJyjKN4mBG9YGjiLGceX3DJLbM/hO7BQ2kEfvjm55+GdemlejW1BQBGxEj0rhsLBtlORpCUJkmEiBJJJOnMkk1cNAp/Z92aW2GjOYeuDu6oDw9Q2PsjXfc/SrzSlAKUpQClKUApSlAKUpQClKUB1rrD2nPfbSr1SJ+B3qFveD2VBWQqbJGkagHrlP6JpShKbRXr7s0U5p+2D6B/8aEI5zuNfrUI72EMKMqvLhRPNQST8zSlA22de57AmMpyXbgVpGZCSN9ZAg7TzrpfuAf67/uf++lKED9wD/Xf9z/31cOHOz163bU2u7DqTsS1ChoE6nPqIAGuum9KVzsqhZHbNZREkmsMlHOCAU6PkK65AR8if76h77suU772I3KR0QlCBtH2YNKUVUFwjnGmEeEdRHYXYQM7tytXNRWkT8MlftvsMw4EEquCAdi4mD5GEA/I19pXQ6kvZdk2FNkkWoVIiFrWofIq3qXt+BcNQIFjakfxmULPzWCaUoCwJECBoK+0pQClKUApSlA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89" y="1844824"/>
            <a:ext cx="123415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52697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126</TotalTime>
  <Words>560</Words>
  <Application>Microsoft Office PowerPoint</Application>
  <PresentationFormat>Presentación en pantalla (4:3)</PresentationFormat>
  <Paragraphs>115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NewsPrint</vt:lpstr>
      <vt:lpstr>ITIL</vt:lpstr>
      <vt:lpstr>ACTIVIDADES DE GESTIÓN</vt:lpstr>
      <vt:lpstr>Gestión de Incidentes</vt:lpstr>
      <vt:lpstr>Gestión de Problemas</vt:lpstr>
      <vt:lpstr>Gestión de Configuraciones</vt:lpstr>
      <vt:lpstr>Gestión de Cambios</vt:lpstr>
      <vt:lpstr>Gestión de Versiones</vt:lpstr>
      <vt:lpstr>Gestión de Niveles de Servicios</vt:lpstr>
      <vt:lpstr>Gestión Financiera</vt:lpstr>
      <vt:lpstr>Gestión de la Capacidad</vt:lpstr>
      <vt:lpstr>Gestión de la Continuidad del Servicio</vt:lpstr>
      <vt:lpstr>Gestión de la Disponibilidad</vt:lpstr>
      <vt:lpstr>Gestión de Seguridad de la Información</vt:lpstr>
      <vt:lpstr>Recursos al servicio de la Tecnología de Información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ITIL</dc:title>
  <dc:creator>Investigador 6</dc:creator>
  <cp:lastModifiedBy>Investigador 6</cp:lastModifiedBy>
  <cp:revision>13</cp:revision>
  <dcterms:created xsi:type="dcterms:W3CDTF">2014-03-13T13:52:43Z</dcterms:created>
  <dcterms:modified xsi:type="dcterms:W3CDTF">2014-03-13T20:24:17Z</dcterms:modified>
</cp:coreProperties>
</file>